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725" r:id="rId4"/>
    <p:sldMasterId id="2147483738" r:id="rId5"/>
    <p:sldMasterId id="2147483751" r:id="rId6"/>
    <p:sldMasterId id="2147483776" r:id="rId7"/>
    <p:sldMasterId id="2147483788" r:id="rId8"/>
    <p:sldMasterId id="2147483814" r:id="rId9"/>
    <p:sldMasterId id="2147483826" r:id="rId10"/>
  </p:sldMasterIdLst>
  <p:notesMasterIdLst>
    <p:notesMasterId r:id="rId35"/>
  </p:notesMasterIdLst>
  <p:sldIdLst>
    <p:sldId id="256" r:id="rId11"/>
    <p:sldId id="257" r:id="rId12"/>
    <p:sldId id="258" r:id="rId13"/>
    <p:sldId id="259" r:id="rId14"/>
    <p:sldId id="260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61" r:id="rId29"/>
    <p:sldId id="279" r:id="rId30"/>
    <p:sldId id="280" r:id="rId31"/>
    <p:sldId id="264" r:id="rId32"/>
    <p:sldId id="265" r:id="rId33"/>
    <p:sldId id="281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F0655B-5F1F-4468-9389-9AC0A4BBD9A1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FDE0A7-9BCB-4457-B3A8-8BDC8F1A7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72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44DFC5-7048-4B5F-9286-3BC117F91A9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F34125D0-82D7-45EA-9F72-EC3BC6A2909F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/>
              <a:t>8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F27FCCF-F126-4B8B-9FE7-1FFD6BB5C49C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/>
              <a:t>9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DC57ECF7-3D84-4C5E-9A4A-D144E3C4741B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/>
              <a:t>10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4B3AD317-5CC6-4F02-AC83-5BC3C543AE47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/>
              <a:t>11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045DB1F2-D087-4E1C-80B4-BE9CF029C940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/>
              <a:t>12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F513-624E-46CF-A6A0-57858D76177E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54DAC-F5DF-4B35-A1EB-AFDEB3293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23EB3-4E97-4CAA-81C5-7BB7EF5E7815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16F9B-FFCB-4936-BB55-0528084E6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84C9D7-CEAD-41C0-A0B0-450432C07375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4F3610-2E15-4AA2-862D-6AAD8BB18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B26CB5-E0D3-4197-AA9A-33398428F94A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6852E1-021D-4E87-B5E0-F768C97ED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336D14-58CE-4F19-AA2A-9BD7F9F7D778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3E10E7-5295-4F38-8D24-3C7A6C918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E5B393-ABA5-4804-B920-5A1B4F982A2D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821C44-C0F1-4F28-82F8-8A7572B70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B4AFEC-2920-483F-ADC9-56820E077509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9BC05F-E117-440E-BCB3-2D358670C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727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D45654-7731-4BAC-B342-481EE5662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A3A192-61EB-4CF2-A99A-602FC1740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A045A2-2A0E-48E2-A98F-32B7161DF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ECC3AD-F070-40FA-A399-34E993AD9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BA2FB3-4A27-4EB8-A6FE-ACBF683AD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EE4D8-0E72-46A4-9764-8DEEA9F9A102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8DF34-A393-42FE-B623-4682FF12B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339FBB-96C7-4321-9880-D4F099B82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F90BEC-19D8-4E5D-94F8-936819D88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2FB76E-140A-4A07-A659-2B76DE076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C6FB05-D3A6-4A8E-AD89-BBB015182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A3149F-31D5-42D7-AD9C-37D99ADD4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57A8A1-9AAC-4069-A067-C26116806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B2BEC89-95D9-46B6-AD20-4FFCA7279620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58383F-F748-4391-978F-6B58D6340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4F0D4DE-12B0-408C-88A6-700B7C1C1608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2B57DD7-DE5E-47A9-85DC-C433A9D51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B8E9186-2A87-48F5-A045-845C29D54F67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954D8F5-A227-4282-A14F-F23053C1A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B8F2DF8-C930-48E2-AABD-29B1329B5B4B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2C5560F-EC13-4D0D-A0D6-6D95A2E34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AE5D43E-5674-41F8-8D76-06FC5D81D045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01E472-FE49-40BF-845E-05C6E92A4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13E0E54-DEBD-4506-A858-504569C94955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6FD96DA-4694-4002-A552-72855C5E9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C61E22D-6B18-490F-AFF9-2047A6E30237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A17B587-2E84-4898-B12B-2041FFDC0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506697E-9BF0-4DE3-88BD-CB09ACA3907B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C115B0D-634E-466D-961E-589687B45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A390F-A89E-4EFF-A715-6443DA44397B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1EED0-842F-4A7F-B18B-123CF0085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DA6C5C2-831E-43E5-823E-2B07E76BE7CE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8B34D91-8D18-4201-A027-C25867C40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8291B90-3498-4E53-89E0-570DC67857F0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F3EEBAA-16C5-41B6-8BD9-FDEAE3A36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1B0203C-018A-49EE-8941-AD9018FA37B0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138647E-9655-4A51-91E3-21D3D9B3F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22DE9BB-1683-48D2-B722-25304FC75CB7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13EFFFC-293B-4B9F-B3A9-C30B6378A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AB31F14-82F6-4DC5-9F3A-4A85777A9BBD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7289E5E-A3B5-4056-9FB7-2656599AD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674170A-148E-4021-91CD-7464EC19D786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6E774BF-C1EF-48AA-9D7E-4339E1198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4DC47A5-81F3-4DCF-96BC-AC196651532F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9F76CFE-18E4-40A8-9DBF-9B252E6DB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E6E53EA-8869-4694-ADD0-170AC1278CBE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0F8193A-0147-4528-9131-9D73BAE93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D8904BF-1BD5-40A0-8B7F-7AA56F4E824B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ABBAC9E-294D-459D-ACA4-48A94C4F2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FD3C481-6BE1-4AAB-9F93-D8863A56261F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CEA0A99-CA2D-490C-BB1D-4BBE2AFC9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19632-F52B-40F1-B620-2A9BA76F5295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EDB38-2C37-4DEC-BF06-138B01760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F9A11FF-B4B0-4BB1-96F1-67312BDAFA38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B46B20E-8EA4-4FAB-B361-CAE5A6136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08AB58B-F98B-4E5E-84D3-418D5E6EAF19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1BF0967-D325-47DA-B983-6FAE8FB89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C69CDC5-945D-49B9-8FA4-E8B65EA0EC7D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C207022-7F57-4CDD-A777-BB3E1DA5F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E454454-0F48-4D2F-881E-C200967F1C76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B52624D-90C8-42F1-9B30-AED6C58E7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85BDC2C-06A9-4481-83CD-076D8BE17CF8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96D13B9-F078-4097-98EE-811B52D53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957A0EF-04C7-4DE3-93A7-809F733C9A6F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FC40038-FA6A-4DFE-A47C-2007DB139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BBF469B-4F04-4630-9AC3-2D12FCEB08BF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4BEB783-C95C-498D-9E95-EFAD2C69F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38339BC-D8B9-4ECE-97AA-2F752F5946E6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79BE99E-18BA-4CBE-B4D5-5AFB1F194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AB97C0A-B372-4F19-B979-2E4E01D63986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13CA8D-E17B-407B-B077-2AF9BA0BB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0DE0B6-2064-46F0-A371-FE189A5BDBE9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7600EDE-3632-46A1-8619-6D485CF7C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73DF-491E-4EF3-855A-8A51BC1E5D45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7695-F6F0-456A-9C93-770EB5E09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264F4F7-B1A0-4124-8431-2E39D500F6F1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57D6F5F-3E6E-4195-8E8D-E01F924B2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E0FDD78-D176-4BC2-9ACC-F80F24559F3D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A56A0B0-9BE5-49A0-808A-FE7FB0B4F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3D2703A-DE66-4F01-8844-DA036EAC6ABC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A23E9D5-548F-4F9E-AA35-31CE17903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600E0C5-9F99-442D-83DF-89075D457B48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CF7C39C-815A-491E-9EEB-E485EDB53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8E9F61F-6C9C-4F82-B9B8-F8DFF6649099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C48DA3B-1F3E-445B-BCFE-620AD926A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4017AD6-8BAA-4A23-B3AB-6FC19423D05F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095EEFD-61F4-4A90-BFA2-A24695185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1A45125-D248-4599-BBA4-9866C91E3800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DDAF1CC-341C-400D-BA1A-99D472F73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1413E58-CEA6-41A2-8889-8B3D2097DCB1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38D6F5A-C955-42BC-BF7A-1B17BE72D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8002814-FF0D-47E1-A4FA-12906DA6F6DC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D849158-6655-451E-A0E5-5C9EFF5B4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67D7BC2-E4DD-40B1-8767-DACA09748E08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E3A909D-3757-4052-9780-1065CA593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DCA87-4066-4EA2-B016-870633118AFD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D54C-A6AF-4A85-8C3E-4F83707A4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400CD59-B32C-47AF-8FB6-B02522F31C86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DD7CCB-B747-44F0-97BE-483D979A9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3767C9C-7856-42BF-98CC-A1B9F90477E3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0860CC-EC1B-4223-A2C9-82DD38880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D87CCF9-0A0F-48A8-A28A-9465F55DA3A2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A597B2C-1DA1-41B7-AEF4-724658157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3618B20-4B4A-4670-8C48-2AA3A20BAF60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FD8A254-A73B-410B-B8B1-0268049B5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86D222D-C9DB-4764-998A-9AC5316EBB4C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FDF44C2-06B2-4409-A9A5-7C3CFB9B3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8463273-AECA-4BD2-8AF8-7683DCD6DFE3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5EA9036-44EE-4AB4-8118-236B6D5EE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21EE93A-8985-41AF-B9EB-2A9A8AA27D67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59E2243-F364-410B-A21C-EECC758EB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97FBD0B-3CF2-4007-B09F-4B74016B8810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068272E-D056-4A23-BB3E-CFAAE2B82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7762809-DBA6-46EF-8BE2-71A3FA666BEF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EAAC203-8AEF-49FF-81A2-22E243BAD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29629ED-A0BD-4D6F-9A2E-CE7FC1EA51DB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666335B-682E-4BB7-998B-238224D08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322EC-5D89-4DD6-B927-C21DEE6AB8BE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91695-38F2-4FD4-AB01-1EE749FDF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4416 w 4917"/>
                <a:gd name="T3" fmla="*/ 0 h 1000"/>
                <a:gd name="T4" fmla="*/ 4917 w 4917"/>
                <a:gd name="T5" fmla="*/ 500 h 1000"/>
                <a:gd name="T6" fmla="*/ 4417 w 4917"/>
                <a:gd name="T7" fmla="*/ 1000 h 1000"/>
                <a:gd name="T8" fmla="*/ 0 w 4917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1914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91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6471EE-D261-4699-97C8-E0F6EF6C0E87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494338-3EF0-47E1-B348-C6D6FFFAF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6F9A15-E2F2-4B71-927A-178125A2EA42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95ECE9-3164-4B14-8843-73EBE1E51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210ED6-471B-406E-B229-BCBFD2B57B6E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79B194-1D7F-4DF9-AB01-C58B59F53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D84DC1-5EC2-40EE-9121-6B0E13A34078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E019EA-8A8A-4168-A2B4-DF676F6EC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33793F-DD09-47CC-B25D-1F74624AA1CE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2FC4D9-AA11-4CC1-918E-8C4589267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E11F1F-CF5E-4F98-8FC9-306AD324DDEF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2D729E-80AE-4E87-95FB-BD4CA8BFC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8ACAE8-98DB-4714-A2F0-9010560D5062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909FB7-5059-420D-96DF-35D09F60B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6261B4-4B63-4E54-B51D-A8029E30E5A5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82F26B-B332-4224-89EE-FA42FA350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0FAF70-E731-4286-8316-DF3655228523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189936-8477-4C91-B9E6-073612140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5B77E0-AF99-4616-A1C6-FF024A4C7F4D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BA7911-9F40-4AE1-A64D-A5C02E542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4B5FE-17BE-4EC8-99C2-EFC6AAB4E7C4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CECFD-9F24-4A0A-9738-85F9832B2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F2CAB4-302A-41FF-8930-6FACD10F73BD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BC5CD7-5331-4D76-8FC5-C41497B5B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4416 w 4917"/>
                <a:gd name="T3" fmla="*/ 0 h 1000"/>
                <a:gd name="T4" fmla="*/ 4917 w 4917"/>
                <a:gd name="T5" fmla="*/ 500 h 1000"/>
                <a:gd name="T6" fmla="*/ 4417 w 4917"/>
                <a:gd name="T7" fmla="*/ 1000 h 1000"/>
                <a:gd name="T8" fmla="*/ 0 w 4917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1914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91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962F68-C32A-40DA-9E80-713FA3678475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32AFC5-1220-45F4-A6F0-3512EC31B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DC83AC-1346-4441-AF38-53A92C51D612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790F82-11EA-4612-9288-0BFDD0834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5DC3C7-258D-4853-B22F-482FE8B32E27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DF3A47-46CA-4EA9-AAA5-9CB5256EA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033BBC-3897-4241-A3D4-598675DD0799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DFCB42-B6E8-4199-9CA6-4B7B11FA9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369296-143A-4210-A1EF-13541C943572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36E8A2-CA65-4435-BA52-C56A4B215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F0D9B5-D05B-4617-ABED-29B0B5DA4D3C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08344F-BA67-4143-A87E-6F735D860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DFF568-81EF-4C5C-B8FA-B07C3EBF2283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294719-E520-4BAF-A57A-EE9299C0D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5F92C6-EDEC-4450-8A4D-5FC0EBA461F0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203DC6-C19A-49DF-B120-8EB2B5CAB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9F5C58-B2FC-4AB4-9893-47EDA886BD8F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D9DF38-50E6-4DD4-B736-CA3296CF6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47B3-2291-4110-B5E2-B74C2D4A2E06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A84C-BEF1-4474-B167-36D08AF20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BE7B59-1F2F-44BC-844B-201121B57769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CD0DB9-9221-49F5-B804-0CB42EE9C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CD4056-43B6-42BE-8DA8-B1D1B3D58350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DF73A9-4C26-4DF3-9C7C-596965D15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556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56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92DED8-EDA6-4890-AA34-C1E32ECC8978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9AD155-B75D-4954-88B5-B32827565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1A00CD-8788-4D5A-9A51-AC7C10B89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81C515-56EF-4BA3-9C98-43EDBC0C1F88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91537C-EBC1-463C-81F0-FE398BBF7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EE9A5A-7105-46A0-8967-0EC679916F66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DE1C4A-B872-47DB-A26C-D81BB487C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ECED3A-511C-4450-B27B-631F69EACAE1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29813E-8D38-4F81-90BB-87AF799D5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D15343-766E-46DB-AEC7-5FA62FECCD2F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EE42EF-C11A-44AF-8E87-3AC16B3F6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1519B2-3170-42A5-9883-A57970A65925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4D3001-A333-47B9-A078-B1D40505D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3C054C-99D0-4106-AB11-E10DAC1EDF6B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148CC7-F16C-42B6-B790-D903E8A74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16B18E-09AF-4F4C-B0DE-E16D8C99F089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7B1DC-59C4-4181-AFC7-7F4D818C75F6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F519-5ECC-47A7-BF25-6224BA3EE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7F31D2-4FBD-4455-AC86-D50BC12A7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587CD3-33B6-4E18-93F6-2997207050DC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A1FB99-0670-44E1-AE0A-1D16DA6E0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C05A4A-BA97-4F7C-AFC3-A062DDE83177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B2D9C6-C867-4AE4-9419-187E95C9D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928B86-F036-4535-A5B5-1B9E19786226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551CFC-BC6A-4784-AB31-A9154185E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DA6ED1-01C0-49DC-A5A6-64772C0D5A9D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4416 w 4917"/>
                <a:gd name="T3" fmla="*/ 0 h 1000"/>
                <a:gd name="T4" fmla="*/ 4917 w 4917"/>
                <a:gd name="T5" fmla="*/ 500 h 1000"/>
                <a:gd name="T6" fmla="*/ 4417 w 4917"/>
                <a:gd name="T7" fmla="*/ 1000 h 1000"/>
                <a:gd name="T8" fmla="*/ 0 w 4917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1914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91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54471C-7222-4BF9-96D9-767D818B6B60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A63649-FB5B-43C3-8C5A-9D5C49938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0935F6-EE61-498D-9BCA-DB846D738342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9FBA50-ACEB-482D-A1C5-C55869199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07202D-4A75-4ADD-B509-F10576993B34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771579-C6EF-4076-AA67-634D32643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588689-E04C-413A-A339-EAEC7BBEED65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14F02D-678B-4FA9-AC4B-1B47FF46A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676E5F-E292-44CA-B2CB-638216521076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894965-2DA0-408F-819C-08B63CBA6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5D3652-6A83-4F5B-A769-4F854A7E40F4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49E2E6-79F4-450E-8582-36E9483EE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B8A5BF-20EC-4DE2-8F0C-07953449B868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C2CE76-0835-43D4-B90C-A81890C81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0" r:id="rId2"/>
    <p:sldLayoutId id="2147483939" r:id="rId3"/>
    <p:sldLayoutId id="2147483938" r:id="rId4"/>
    <p:sldLayoutId id="2147483937" r:id="rId5"/>
    <p:sldLayoutId id="2147483936" r:id="rId6"/>
    <p:sldLayoutId id="2147483935" r:id="rId7"/>
    <p:sldLayoutId id="2147483934" r:id="rId8"/>
    <p:sldLayoutId id="2147483933" r:id="rId9"/>
    <p:sldLayoutId id="2147483932" r:id="rId10"/>
    <p:sldLayoutId id="21474839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7168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68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685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1673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674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3BF0857-350F-4ECE-884E-8960F9C5E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ransition spd="slow"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2DA7584-9AED-4DDE-BE22-775A57AA1E6B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8C3A9EA-3F5A-4AE5-93CA-34D90718C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p:transition spd="slow"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33617BC-1AD0-4074-8FBA-DA7E4988D4F1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7EE379A-FFD6-44B9-9391-DD0A1704E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transition spd="slow"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7F41EF6-46A8-4280-BDFF-73EFCF336048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42ABEFF-EF5A-48DE-8B79-F6C87989A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ransition spd="slow"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2DA69B9-D63A-40D7-9BC0-159BB657883D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5F2A4E4-1279-4AF6-967B-7B566F214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</p:sldLayoutIdLst>
  <p:transition spd="slow"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615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5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6499 w 7000"/>
                <a:gd name="T3" fmla="*/ 0 h 1000"/>
                <a:gd name="T4" fmla="*/ 7000 w 7000"/>
                <a:gd name="T5" fmla="*/ 500 h 1000"/>
                <a:gd name="T6" fmla="*/ 6500 w 7000"/>
                <a:gd name="T7" fmla="*/ 1000 h 1000"/>
                <a:gd name="T8" fmla="*/ 0 w 7000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5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656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6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81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F6484B3-A9D3-4E6B-9AD4-A7FF600BAF73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2181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81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E52DCCC3-EDAF-4B69-8C66-8FCBDBEBD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615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5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6499 w 7000"/>
                <a:gd name="T3" fmla="*/ 0 h 1000"/>
                <a:gd name="T4" fmla="*/ 7000 w 7000"/>
                <a:gd name="T5" fmla="*/ 500 h 1000"/>
                <a:gd name="T6" fmla="*/ 6500 w 7000"/>
                <a:gd name="T7" fmla="*/ 1000 h 1000"/>
                <a:gd name="T8" fmla="*/ 0 w 7000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5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88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88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81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FD9AB09-8E8B-44F0-96F3-2601601CEE0B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2181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81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B0A1053D-E7D5-4FE1-9448-F4B0047A0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6940F523-3F33-4025-BC8C-6F40F376F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9114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12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9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30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666699"/>
                </a:solidFill>
                <a:latin typeface="+mn-lt"/>
              </a:endParaRPr>
            </a:p>
          </p:txBody>
        </p:sp>
        <p:sp>
          <p:nvSpPr>
            <p:cNvPr id="5131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666699"/>
                </a:solidFill>
                <a:latin typeface="+mn-lt"/>
              </a:endParaRPr>
            </a:p>
          </p:txBody>
        </p:sp>
        <p:sp>
          <p:nvSpPr>
            <p:cNvPr id="5132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9999CC"/>
                </a:solidFill>
                <a:latin typeface="+mn-lt"/>
              </a:endParaRPr>
            </a:p>
          </p:txBody>
        </p:sp>
        <p:sp>
          <p:nvSpPr>
            <p:cNvPr id="5133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666699"/>
                </a:solidFill>
                <a:latin typeface="+mn-lt"/>
              </a:endParaRPr>
            </a:p>
          </p:txBody>
        </p:sp>
        <p:sp>
          <p:nvSpPr>
            <p:cNvPr id="5134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35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9999CC"/>
                </a:solidFill>
                <a:latin typeface="+mn-lt"/>
              </a:endParaRPr>
            </a:p>
          </p:txBody>
        </p:sp>
        <p:sp>
          <p:nvSpPr>
            <p:cNvPr id="5136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9999CC"/>
                </a:solidFill>
                <a:latin typeface="+mn-lt"/>
              </a:endParaRPr>
            </a:p>
          </p:txBody>
        </p:sp>
      </p:grpSp>
      <p:sp>
        <p:nvSpPr>
          <p:cNvPr id="9114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4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6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CCDF744-CA7E-4DE3-AA18-643902893C42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p:transition spd="slow">
    <p:whee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615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5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6499 w 7000"/>
                <a:gd name="T3" fmla="*/ 0 h 1000"/>
                <a:gd name="T4" fmla="*/ 7000 w 7000"/>
                <a:gd name="T5" fmla="*/ 500 h 1000"/>
                <a:gd name="T6" fmla="*/ 6500 w 7000"/>
                <a:gd name="T7" fmla="*/ 1000 h 1000"/>
                <a:gd name="T8" fmla="*/ 0 w 7000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5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44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81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B4B2DE1-E76A-429E-A2B9-82A67C2B2C2B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2181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81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9D941DFB-3088-4A53-9AD6-01E7AA952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wmf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9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Заголовок 1"/>
          <p:cNvSpPr>
            <a:spLocks noGrp="1"/>
          </p:cNvSpPr>
          <p:nvPr>
            <p:ph type="ctrTitle"/>
          </p:nvPr>
        </p:nvSpPr>
        <p:spPr>
          <a:xfrm>
            <a:off x="179388" y="188913"/>
            <a:ext cx="8640762" cy="6669087"/>
          </a:xfrm>
        </p:spPr>
        <p:txBody>
          <a:bodyPr/>
          <a:lstStyle/>
          <a:p>
            <a:pPr indent="342900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Тема проекта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«Одаренные дети: выявление и создание условий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для развития и становления способностей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 талантов детей дошкольного возраста»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Центр развития ребенка детский сад №103 «Родники»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Заведующий: Шлыкова  Нина  Сергеевна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 Участники проекта: дети, родители, педагоги ДОУ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1547813" y="188913"/>
            <a:ext cx="65024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2800" b="1">
                <a:solidFill>
                  <a:srgbClr val="3F3F5F"/>
                </a:solidFill>
                <a:latin typeface="Times New Roman" pitchFamily="18" charset="0"/>
                <a:cs typeface="Times New Roman" pitchFamily="18" charset="0"/>
              </a:rPr>
              <a:t>Технология «Школа мяча»</a:t>
            </a: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3059113" y="2205038"/>
            <a:ext cx="3263900" cy="2201862"/>
          </a:xfrm>
          <a:prstGeom prst="rect">
            <a:avLst/>
          </a:prstGeom>
          <a:noFill/>
          <a:ln w="38100" cmpd="dbl">
            <a:solidFill>
              <a:srgbClr val="3F3F5F"/>
            </a:solidFill>
            <a:miter lim="800000"/>
            <a:headEnd/>
            <a:tailEnd/>
          </a:ln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684213" y="1773238"/>
            <a:ext cx="1993900" cy="1336675"/>
          </a:xfrm>
          <a:prstGeom prst="rect">
            <a:avLst/>
          </a:prstGeom>
          <a:noFill/>
          <a:ln w="38100" cmpd="dbl" algn="ctr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6">
            <a:lum contrast="12000"/>
          </a:blip>
          <a:srcRect/>
          <a:stretch>
            <a:fillRect/>
          </a:stretch>
        </p:blipFill>
        <p:spPr bwMode="auto">
          <a:xfrm>
            <a:off x="6732588" y="3500438"/>
            <a:ext cx="1981200" cy="1339850"/>
          </a:xfrm>
          <a:prstGeom prst="rect">
            <a:avLst/>
          </a:prstGeom>
          <a:noFill/>
          <a:ln w="38100" cmpd="dbl" algn="ctr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7">
            <a:lum contrast="12000"/>
          </a:blip>
          <a:srcRect/>
          <a:stretch>
            <a:fillRect/>
          </a:stretch>
        </p:blipFill>
        <p:spPr bwMode="auto">
          <a:xfrm>
            <a:off x="6732588" y="1784350"/>
            <a:ext cx="1981200" cy="1370013"/>
          </a:xfrm>
          <a:prstGeom prst="rect">
            <a:avLst/>
          </a:prstGeom>
          <a:noFill/>
          <a:ln w="38100" cmpd="dbl" algn="ctr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2343" name="Picture 7"/>
          <p:cNvPicPr>
            <a:picLocks noChangeAspect="1" noChangeArrowheads="1"/>
          </p:cNvPicPr>
          <p:nvPr/>
        </p:nvPicPr>
        <p:blipFill>
          <a:blip r:embed="rId8">
            <a:lum contrast="12000"/>
          </a:blip>
          <a:srcRect/>
          <a:stretch>
            <a:fillRect/>
          </a:stretch>
        </p:blipFill>
        <p:spPr bwMode="auto">
          <a:xfrm>
            <a:off x="684213" y="3429000"/>
            <a:ext cx="1981200" cy="1300163"/>
          </a:xfrm>
          <a:prstGeom prst="rect">
            <a:avLst/>
          </a:prstGeom>
          <a:noFill/>
          <a:ln w="38100" cmpd="dbl" algn="ctr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2344" name="Picture 8"/>
          <p:cNvPicPr>
            <a:picLocks noChangeAspect="1" noChangeArrowheads="1"/>
          </p:cNvPicPr>
          <p:nvPr/>
        </p:nvPicPr>
        <p:blipFill>
          <a:blip r:embed="rId9">
            <a:lum contrast="12000"/>
          </a:blip>
          <a:srcRect/>
          <a:stretch>
            <a:fillRect/>
          </a:stretch>
        </p:blipFill>
        <p:spPr bwMode="auto">
          <a:xfrm>
            <a:off x="684213" y="5157788"/>
            <a:ext cx="2057400" cy="1417637"/>
          </a:xfrm>
          <a:prstGeom prst="rect">
            <a:avLst/>
          </a:prstGeom>
          <a:noFill/>
          <a:ln w="38100" cmpd="dbl" algn="ctr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0489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25525"/>
            <a:ext cx="8893175" cy="720725"/>
          </a:xfrm>
        </p:spPr>
        <p:txBody>
          <a:bodyPr rtlCol="0"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формирование ценностно-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отношения  к физической культуре, игровым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видам спорта, баскетболу, развитие двигательного творчества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i="1" dirty="0" smtClean="0"/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2968625" y="4581525"/>
            <a:ext cx="62293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7800" indent="-177800">
              <a:spcBef>
                <a:spcPct val="20000"/>
              </a:spcBef>
              <a:buClr>
                <a:srgbClr val="3F3F5F"/>
              </a:buClr>
              <a:buSzPct val="75000"/>
              <a:buFontTx/>
              <a:buChar char="•"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Обогащать двигательный опыт новыми двигательными действиями;</a:t>
            </a:r>
          </a:p>
          <a:p>
            <a:pPr marL="177800" indent="-177800">
              <a:spcBef>
                <a:spcPct val="20000"/>
              </a:spcBef>
              <a:buClr>
                <a:srgbClr val="CCCC66"/>
              </a:buClr>
              <a:buSzPct val="75000"/>
              <a:buFontTx/>
              <a:buChar char="•"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Овладевать техникой выполнения элементов спортивной игры;</a:t>
            </a:r>
          </a:p>
          <a:p>
            <a:pPr marL="177800" indent="-177800">
              <a:spcBef>
                <a:spcPct val="20000"/>
              </a:spcBef>
              <a:buClr>
                <a:srgbClr val="3F3F5F"/>
              </a:buClr>
              <a:buSzPct val="75000"/>
              <a:buFontTx/>
              <a:buChar char="•"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представление о баскетболе, как игровом виде спорта;</a:t>
            </a:r>
          </a:p>
          <a:p>
            <a:pPr marL="177800" indent="-177800">
              <a:spcBef>
                <a:spcPct val="20000"/>
              </a:spcBef>
              <a:buClr>
                <a:srgbClr val="99CC00"/>
              </a:buClr>
              <a:buSzPct val="75000"/>
              <a:buFontTx/>
              <a:buChar char="•"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Воспитывать морально-волевые качества, инициативность, самостоятельность.</a:t>
            </a:r>
          </a:p>
        </p:txBody>
      </p:sp>
      <p:pic>
        <p:nvPicPr>
          <p:cNvPr id="142347" name="Picture 11" descr="j0432467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88913"/>
            <a:ext cx="11160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0"/>
            <a:ext cx="7127875" cy="549275"/>
          </a:xfrm>
        </p:spPr>
        <p:txBody>
          <a:bodyPr anchor="b"/>
          <a:lstStyle/>
          <a:p>
            <a:pPr eaLnBrk="1" hangingPunct="1"/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Проект как мотивация к познанию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549275"/>
            <a:ext cx="6408737" cy="10080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900" smtClean="0"/>
              <a:t> </a:t>
            </a:r>
            <a:r>
              <a:rPr lang="ru-RU" sz="1800" b="1" u="sng" smtClean="0">
                <a:solidFill>
                  <a:srgbClr val="003300"/>
                </a:solidFill>
                <a:latin typeface="Times New Roman" pitchFamily="18" charset="0"/>
              </a:rPr>
              <a:t>Метод проектов</a:t>
            </a:r>
            <a:r>
              <a:rPr lang="ru-RU" sz="1800" smtClean="0">
                <a:solidFill>
                  <a:srgbClr val="003300"/>
                </a:solidFill>
                <a:latin typeface="Times New Roman" pitchFamily="18" charset="0"/>
              </a:rPr>
              <a:t> – </a:t>
            </a:r>
            <a:r>
              <a:rPr lang="ru-RU" sz="1600" smtClean="0">
                <a:solidFill>
                  <a:srgbClr val="003300"/>
                </a:solidFill>
                <a:latin typeface="Times New Roman" pitchFamily="18" charset="0"/>
              </a:rPr>
              <a:t>это совокупность действий детей в их определенной последовательности для достижения поставленной задачи – решения определенной проблемы, значимой для ребенка и оформленной в виде некоего конечного продукта</a:t>
            </a:r>
          </a:p>
          <a:p>
            <a:pPr eaLnBrk="1" hangingPunct="1">
              <a:lnSpc>
                <a:spcPct val="80000"/>
              </a:lnSpc>
            </a:pPr>
            <a:endParaRPr lang="ru-RU" sz="1600" smtClean="0">
              <a:solidFill>
                <a:srgbClr val="00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800" i="1" smtClean="0">
              <a:solidFill>
                <a:srgbClr val="003300"/>
              </a:solidFill>
              <a:latin typeface="Times New Roman" pitchFamily="18" charset="0"/>
            </a:endParaRPr>
          </a:p>
        </p:txBody>
      </p:sp>
      <p:pic>
        <p:nvPicPr>
          <p:cNvPr id="144388" name="Picture 5" descr="1 00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20" b="13307"/>
          <a:stretch>
            <a:fillRect/>
          </a:stretch>
        </p:blipFill>
        <p:spPr bwMode="auto">
          <a:xfrm>
            <a:off x="250825" y="2276475"/>
            <a:ext cx="3309938" cy="4103688"/>
          </a:xfrm>
          <a:prstGeom prst="rect">
            <a:avLst/>
          </a:prstGeom>
          <a:noFill/>
          <a:ln w="28575" algn="ctr">
            <a:solidFill>
              <a:srgbClr val="009900"/>
            </a:solidFill>
            <a:prstDash val="dashDot"/>
            <a:miter lim="800000"/>
            <a:headEnd/>
            <a:tailEnd/>
          </a:ln>
        </p:spPr>
      </p:pic>
      <p:pic>
        <p:nvPicPr>
          <p:cNvPr id="144389" name="Picture 6" descr="101_20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4797425"/>
            <a:ext cx="2266950" cy="1700213"/>
          </a:xfrm>
          <a:prstGeom prst="rect">
            <a:avLst/>
          </a:prstGeom>
          <a:noFill/>
          <a:ln w="38100" algn="ctr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44390" name="Picture 7" descr="101_20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908050"/>
            <a:ext cx="1871662" cy="140335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44391" name="Picture 8" descr="101_20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2781300"/>
            <a:ext cx="2016125" cy="1509713"/>
          </a:xfrm>
          <a:prstGeom prst="rect">
            <a:avLst/>
          </a:prstGeom>
          <a:noFill/>
          <a:ln w="38100" algn="ctr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44392" name="Rectangle 9"/>
          <p:cNvSpPr>
            <a:spLocks noChangeArrowheads="1"/>
          </p:cNvSpPr>
          <p:nvPr/>
        </p:nvSpPr>
        <p:spPr bwMode="auto">
          <a:xfrm>
            <a:off x="3924300" y="1628775"/>
            <a:ext cx="2484438" cy="504825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4393" name="AutoShape 10"/>
          <p:cNvSpPr>
            <a:spLocks noChangeArrowheads="1"/>
          </p:cNvSpPr>
          <p:nvPr/>
        </p:nvSpPr>
        <p:spPr bwMode="auto">
          <a:xfrm>
            <a:off x="4932363" y="2133600"/>
            <a:ext cx="358775" cy="215900"/>
          </a:xfrm>
          <a:prstGeom prst="downArrow">
            <a:avLst>
              <a:gd name="adj1" fmla="val 38463"/>
              <a:gd name="adj2" fmla="val 25111"/>
            </a:avLst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39750" y="1700213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Каменные палатки</a:t>
            </a:r>
          </a:p>
        </p:txBody>
      </p:sp>
      <p:sp>
        <p:nvSpPr>
          <p:cNvPr id="144395" name="Text Box 12"/>
          <p:cNvSpPr txBox="1">
            <a:spLocks noChangeArrowheads="1"/>
          </p:cNvSpPr>
          <p:nvPr/>
        </p:nvSpPr>
        <p:spPr bwMode="auto">
          <a:xfrm>
            <a:off x="4067175" y="1700213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1400"/>
                </a:solidFill>
                <a:latin typeface="Times New Roman" pitchFamily="18" charset="0"/>
              </a:rPr>
              <a:t>Алгоритм действий</a:t>
            </a:r>
          </a:p>
        </p:txBody>
      </p:sp>
      <p:sp>
        <p:nvSpPr>
          <p:cNvPr id="144396" name="Text Box 15"/>
          <p:cNvSpPr txBox="1">
            <a:spLocks noChangeArrowheads="1"/>
          </p:cNvSpPr>
          <p:nvPr/>
        </p:nvSpPr>
        <p:spPr bwMode="auto">
          <a:xfrm>
            <a:off x="3779838" y="2381250"/>
            <a:ext cx="2808287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800000"/>
              </a:buClr>
              <a:buSzPct val="80000"/>
              <a:buFont typeface="Wingdings" pitchFamily="2" charset="2"/>
              <a:buChar char="q"/>
            </a:pPr>
            <a:r>
              <a:rPr lang="ru-RU" sz="1400" i="1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Выделение проблемы, отвечающей</a:t>
            </a:r>
            <a:br>
              <a:rPr lang="ru-RU" sz="12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       потребностям детей;</a:t>
            </a:r>
            <a:br>
              <a:rPr lang="ru-RU" sz="1200">
                <a:solidFill>
                  <a:srgbClr val="000000"/>
                </a:solidFill>
                <a:latin typeface="Times New Roman" pitchFamily="18" charset="0"/>
              </a:rPr>
            </a:br>
            <a:endParaRPr lang="ru-RU" sz="8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Clr>
                <a:srgbClr val="800000"/>
              </a:buClr>
              <a:buSzPct val="110000"/>
              <a:buFont typeface="Wingdings" pitchFamily="2" charset="2"/>
              <a:buChar char="q"/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 Совместное определение  цели </a:t>
            </a:r>
            <a:br>
              <a:rPr lang="ru-RU" sz="12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      проекта, мотива  предстоящей</a:t>
            </a:r>
            <a:br>
              <a:rPr lang="ru-RU" sz="12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      деятельности, прогнозирование </a:t>
            </a:r>
            <a:br>
              <a:rPr lang="ru-RU" sz="12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      результата;</a:t>
            </a:r>
            <a:br>
              <a:rPr lang="ru-RU" sz="1200">
                <a:solidFill>
                  <a:srgbClr val="000000"/>
                </a:solidFill>
                <a:latin typeface="Times New Roman" pitchFamily="18" charset="0"/>
              </a:rPr>
            </a:br>
            <a:endParaRPr lang="ru-RU" sz="8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Clr>
                <a:srgbClr val="800000"/>
              </a:buClr>
              <a:buSzPct val="110000"/>
              <a:buFont typeface="Wingdings" pitchFamily="2" charset="2"/>
              <a:buChar char="q"/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  Планирование деятельности </a:t>
            </a:r>
            <a:br>
              <a:rPr lang="ru-RU" sz="12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      детьми, определение средств </a:t>
            </a:r>
            <a:br>
              <a:rPr lang="ru-RU" sz="12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      реализации проекта;</a:t>
            </a:r>
            <a:br>
              <a:rPr lang="ru-RU" sz="1200">
                <a:solidFill>
                  <a:srgbClr val="000000"/>
                </a:solidFill>
                <a:latin typeface="Times New Roman" pitchFamily="18" charset="0"/>
              </a:rPr>
            </a:br>
            <a:endParaRPr lang="ru-RU" sz="8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Clr>
                <a:srgbClr val="800000"/>
              </a:buClr>
              <a:buSzPct val="110000"/>
              <a:buFont typeface="Wingdings" pitchFamily="2" charset="2"/>
              <a:buChar char="q"/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   Выполнение проекта, решение </a:t>
            </a:r>
            <a:br>
              <a:rPr lang="ru-RU" sz="12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       творческих  споров, достижение</a:t>
            </a:r>
            <a:br>
              <a:rPr lang="ru-RU" sz="12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       договоренности,  взаимообучение, </a:t>
            </a:r>
            <a:br>
              <a:rPr lang="ru-RU" sz="12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       помощь друг другу;</a:t>
            </a:r>
            <a:br>
              <a:rPr lang="ru-RU" sz="1200">
                <a:solidFill>
                  <a:srgbClr val="000000"/>
                </a:solidFill>
                <a:latin typeface="Times New Roman" pitchFamily="18" charset="0"/>
              </a:rPr>
            </a:br>
            <a:endParaRPr lang="ru-RU" sz="8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Clr>
                <a:srgbClr val="800000"/>
              </a:buClr>
              <a:buSzPct val="110000"/>
              <a:buFont typeface="Wingdings" pitchFamily="2" charset="2"/>
              <a:buChar char="q"/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   Обсуждение результата хода </a:t>
            </a:r>
            <a:br>
              <a:rPr lang="ru-RU" sz="12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       работы, действий каждого,</a:t>
            </a:r>
            <a:br>
              <a:rPr lang="ru-RU" sz="12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       выяснение причин успехов и</a:t>
            </a:r>
            <a:br>
              <a:rPr lang="ru-RU" sz="12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       неудач;</a:t>
            </a:r>
            <a:br>
              <a:rPr lang="ru-RU" sz="1200">
                <a:solidFill>
                  <a:srgbClr val="000000"/>
                </a:solidFill>
                <a:latin typeface="Times New Roman" pitchFamily="18" charset="0"/>
              </a:rPr>
            </a:br>
            <a:endParaRPr lang="ru-RU" sz="8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Clr>
                <a:srgbClr val="800000"/>
              </a:buClr>
              <a:buSzPct val="110000"/>
              <a:buFont typeface="Wingdings" pitchFamily="2" charset="2"/>
              <a:buChar char="q"/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   Определение перспективы</a:t>
            </a:r>
            <a:br>
              <a:rPr lang="ru-RU" sz="12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       развития проекта.</a:t>
            </a:r>
          </a:p>
          <a:p>
            <a:pPr>
              <a:spcBef>
                <a:spcPct val="50000"/>
              </a:spcBef>
              <a:buClr>
                <a:srgbClr val="800000"/>
              </a:buClr>
              <a:buSzPct val="110000"/>
            </a:pPr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AutoShape 2"/>
          <p:cNvSpPr>
            <a:spLocks noChangeArrowheads="1"/>
          </p:cNvSpPr>
          <p:nvPr/>
        </p:nvSpPr>
        <p:spPr bwMode="auto">
          <a:xfrm>
            <a:off x="1116013" y="404813"/>
            <a:ext cx="7110412" cy="4318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solidFill>
                <a:srgbClr val="001E00"/>
              </a:solidFill>
              <a:latin typeface="Monotype Corsiva" pitchFamily="66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1905000"/>
            <a:ext cx="3352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ru-RU" sz="1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endParaRPr lang="ru-RU" sz="11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46436" name="Picture 6" descr="Pim0003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/>
          <a:stretch>
            <a:fillRect/>
          </a:stretch>
        </p:blipFill>
        <p:spPr bwMode="auto">
          <a:xfrm>
            <a:off x="4500563" y="3213100"/>
            <a:ext cx="1998662" cy="2808288"/>
          </a:xfrm>
          <a:prstGeom prst="rect">
            <a:avLst/>
          </a:prstGeom>
          <a:noFill/>
          <a:ln w="38100" cmpd="dbl" algn="ctr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6437" name="Picture 7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 l="52542"/>
          <a:stretch>
            <a:fillRect/>
          </a:stretch>
        </p:blipFill>
        <p:spPr bwMode="auto">
          <a:xfrm>
            <a:off x="7092950" y="4365625"/>
            <a:ext cx="1036638" cy="1584325"/>
          </a:xfrm>
          <a:prstGeom prst="rect">
            <a:avLst/>
          </a:prstGeom>
          <a:noFill/>
          <a:ln w="38100" cmpd="dbl" algn="ctr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6438" name="Picture 9"/>
          <p:cNvPicPr>
            <a:picLocks noChangeAspect="1" noChangeArrowheads="1"/>
          </p:cNvPicPr>
          <p:nvPr/>
        </p:nvPicPr>
        <p:blipFill>
          <a:blip r:embed="rId6">
            <a:lum contrast="24000"/>
          </a:blip>
          <a:srcRect t="2040" b="50000"/>
          <a:stretch>
            <a:fillRect/>
          </a:stretch>
        </p:blipFill>
        <p:spPr bwMode="auto">
          <a:xfrm>
            <a:off x="6659563" y="2924175"/>
            <a:ext cx="1871662" cy="1235075"/>
          </a:xfrm>
          <a:prstGeom prst="rect">
            <a:avLst/>
          </a:prstGeom>
          <a:noFill/>
          <a:ln w="38100" cmpd="dbl" algn="ctr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6439" name="Picture 10"/>
          <p:cNvPicPr>
            <a:picLocks noChangeAspect="1" noChangeArrowheads="1"/>
          </p:cNvPicPr>
          <p:nvPr/>
        </p:nvPicPr>
        <p:blipFill>
          <a:blip r:embed="rId7">
            <a:lum contrast="24000"/>
          </a:blip>
          <a:srcRect t="2071" r="2272" b="2716"/>
          <a:stretch>
            <a:fillRect/>
          </a:stretch>
        </p:blipFill>
        <p:spPr bwMode="auto">
          <a:xfrm>
            <a:off x="4500563" y="1196975"/>
            <a:ext cx="2374900" cy="15859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46440" name="AutoShape 13" descr="Пергамент"/>
          <p:cNvSpPr>
            <a:spLocks noChangeArrowheads="1"/>
          </p:cNvSpPr>
          <p:nvPr/>
        </p:nvSpPr>
        <p:spPr bwMode="auto">
          <a:xfrm>
            <a:off x="539750" y="1052513"/>
            <a:ext cx="3673475" cy="5183187"/>
          </a:xfrm>
          <a:prstGeom prst="foldedCorner">
            <a:avLst>
              <a:gd name="adj" fmla="val 10421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46441" name="Text Box 14"/>
          <p:cNvSpPr txBox="1">
            <a:spLocks noChangeArrowheads="1"/>
          </p:cNvSpPr>
          <p:nvPr/>
        </p:nvSpPr>
        <p:spPr bwMode="auto">
          <a:xfrm>
            <a:off x="539750" y="1058863"/>
            <a:ext cx="36734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Tx/>
              <a:buChar char="•"/>
            </a:pPr>
            <a:r>
              <a:rPr lang="ru-RU" sz="1600" i="1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Формирование интереса к эстетической</a:t>
            </a:r>
            <a:b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   стороне  действительности, </a:t>
            </a:r>
            <a:b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   потребности в  творческом </a:t>
            </a:r>
            <a:b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   самовыражении,  инициативности и </a:t>
            </a:r>
            <a:b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   самостоятельности в воплощении</a:t>
            </a:r>
            <a:b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   художественного замысла.</a:t>
            </a:r>
            <a:b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>
              <a:solidFill>
                <a:srgbClr val="0018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   Развитие положительного  отношения </a:t>
            </a:r>
            <a:b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     ребенка к себе, другим людям,</a:t>
            </a:r>
            <a:b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     окружающему миру, </a:t>
            </a:r>
            <a:b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     коммуникативной и социальной </a:t>
            </a:r>
            <a:b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     компетентности детей..</a:t>
            </a:r>
            <a:b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>
              <a:solidFill>
                <a:srgbClr val="0018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  Формирование творческого</a:t>
            </a:r>
            <a:b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    воображения, образного мышления.</a:t>
            </a:r>
          </a:p>
          <a:p>
            <a:pPr>
              <a:spcBef>
                <a:spcPct val="50000"/>
              </a:spcBef>
            </a:pPr>
            <a:endParaRPr lang="ru-RU" sz="1200">
              <a:solidFill>
                <a:srgbClr val="001800"/>
              </a:solidFill>
              <a:latin typeface="Verdana" pitchFamily="34" charset="0"/>
            </a:endParaRPr>
          </a:p>
        </p:txBody>
      </p:sp>
      <p:sp>
        <p:nvSpPr>
          <p:cNvPr id="146442" name="Text Box 15"/>
          <p:cNvSpPr txBox="1">
            <a:spLocks noChangeArrowheads="1"/>
          </p:cNvSpPr>
          <p:nvPr/>
        </p:nvSpPr>
        <p:spPr bwMode="auto">
          <a:xfrm>
            <a:off x="900113" y="4602163"/>
            <a:ext cx="295275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Структура:</a:t>
            </a:r>
          </a:p>
          <a:p>
            <a:pPr algn="ctr"/>
            <a:endParaRPr lang="ru-RU" sz="900" b="1" i="1">
              <a:solidFill>
                <a:srgbClr val="5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1400" b="1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Театральная азбука</a:t>
            </a:r>
          </a:p>
          <a:p>
            <a:pPr algn="ctr">
              <a:buFont typeface="Wingdings" pitchFamily="2" charset="2"/>
              <a:buNone/>
            </a:pPr>
            <a:r>
              <a:rPr lang="ru-RU" sz="1400" b="1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Азбука игры</a:t>
            </a:r>
          </a:p>
          <a:p>
            <a:pPr algn="ctr">
              <a:buFont typeface="Wingdings" pitchFamily="2" charset="2"/>
              <a:buNone/>
            </a:pPr>
            <a:r>
              <a:rPr lang="ru-RU" sz="1400" b="1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Азбука эмоций</a:t>
            </a:r>
          </a:p>
          <a:p>
            <a:pPr algn="ctr">
              <a:buFont typeface="Wingdings" pitchFamily="2" charset="2"/>
              <a:buNone/>
            </a:pPr>
            <a:r>
              <a:rPr lang="ru-RU" sz="1400" b="1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Азбука фантазии</a:t>
            </a:r>
          </a:p>
          <a:p>
            <a:pPr algn="ctr">
              <a:buFont typeface="Wingdings" pitchFamily="2" charset="2"/>
              <a:buNone/>
            </a:pPr>
            <a:r>
              <a:rPr lang="ru-RU" sz="1400" b="1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</a:p>
        </p:txBody>
      </p:sp>
      <p:pic>
        <p:nvPicPr>
          <p:cNvPr id="146443" name="Picture 17" descr="j0428071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92950" y="1268413"/>
            <a:ext cx="143986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44" name="Rectangle 18"/>
          <p:cNvSpPr>
            <a:spLocks noChangeArrowheads="1"/>
          </p:cNvSpPr>
          <p:nvPr/>
        </p:nvSpPr>
        <p:spPr bwMode="auto">
          <a:xfrm>
            <a:off x="0" y="20478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1E00"/>
                </a:solidFill>
                <a:latin typeface="Times New Roman" pitchFamily="18" charset="0"/>
                <a:cs typeface="Times New Roman" pitchFamily="18" charset="0"/>
              </a:rPr>
              <a:t>Технология развития творческих способностей детей</a:t>
            </a:r>
          </a:p>
          <a:p>
            <a:pPr algn="ctr"/>
            <a:r>
              <a:rPr lang="ru-RU" sz="2800" b="1">
                <a:solidFill>
                  <a:srgbClr val="001E00"/>
                </a:solidFill>
                <a:latin typeface="Times New Roman" pitchFamily="18" charset="0"/>
                <a:cs typeface="Times New Roman" pitchFamily="18" charset="0"/>
              </a:rPr>
              <a:t>«Волшебный мир театра»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ext Box 4"/>
          <p:cNvSpPr txBox="1">
            <a:spLocks noChangeArrowheads="1"/>
          </p:cNvSpPr>
          <p:nvPr/>
        </p:nvSpPr>
        <p:spPr bwMode="auto">
          <a:xfrm>
            <a:off x="0" y="404813"/>
            <a:ext cx="7813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>
                <a:solidFill>
                  <a:srgbClr val="FFFFFF"/>
                </a:solidFill>
                <a:latin typeface="Times New Roman" pitchFamily="18" charset="0"/>
              </a:rPr>
              <a:t>Талантливый педагог – талантливый ребенок</a:t>
            </a:r>
          </a:p>
        </p:txBody>
      </p:sp>
      <p:pic>
        <p:nvPicPr>
          <p:cNvPr id="148482" name="Picture 6" descr="DSC00226"/>
          <p:cNvPicPr>
            <a:picLocks noChangeAspect="1" noChangeArrowheads="1"/>
          </p:cNvPicPr>
          <p:nvPr/>
        </p:nvPicPr>
        <p:blipFill>
          <a:blip r:embed="rId2"/>
          <a:srcRect b="10904"/>
          <a:stretch>
            <a:fillRect/>
          </a:stretch>
        </p:blipFill>
        <p:spPr bwMode="auto">
          <a:xfrm>
            <a:off x="827088" y="1484313"/>
            <a:ext cx="2160587" cy="1444625"/>
          </a:xfrm>
          <a:prstGeom prst="rect">
            <a:avLst/>
          </a:prstGeom>
          <a:noFill/>
          <a:ln w="38100" cmpd="dbl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148483" name="Picture 7" descr="IMGP1530"/>
          <p:cNvPicPr>
            <a:picLocks noChangeAspect="1" noChangeArrowheads="1"/>
          </p:cNvPicPr>
          <p:nvPr/>
        </p:nvPicPr>
        <p:blipFill>
          <a:blip r:embed="rId3"/>
          <a:srcRect b="9840"/>
          <a:stretch>
            <a:fillRect/>
          </a:stretch>
        </p:blipFill>
        <p:spPr bwMode="auto">
          <a:xfrm>
            <a:off x="900113" y="4581525"/>
            <a:ext cx="2133600" cy="1439863"/>
          </a:xfrm>
          <a:prstGeom prst="rect">
            <a:avLst/>
          </a:prstGeom>
          <a:noFill/>
          <a:ln w="38100" cmpd="dbl" algn="ctr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148484" name="Picture 8" descr="DSC031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1288" y="4500563"/>
            <a:ext cx="1241425" cy="1655762"/>
          </a:xfrm>
          <a:prstGeom prst="rect">
            <a:avLst/>
          </a:prstGeom>
          <a:noFill/>
          <a:ln w="38100" cmpd="dbl" algn="ctr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148485" name="Picture 10" descr="DSC031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3213100"/>
            <a:ext cx="1441450" cy="1081088"/>
          </a:xfrm>
          <a:prstGeom prst="rect">
            <a:avLst/>
          </a:prstGeom>
          <a:noFill/>
          <a:ln w="38100" cmpd="dbl" algn="ctr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148486" name="Picture 11" descr="DSC00150"/>
          <p:cNvPicPr>
            <a:picLocks noChangeAspect="1" noChangeArrowheads="1"/>
          </p:cNvPicPr>
          <p:nvPr/>
        </p:nvPicPr>
        <p:blipFill>
          <a:blip r:embed="rId6"/>
          <a:srcRect b="10767"/>
          <a:stretch>
            <a:fillRect/>
          </a:stretch>
        </p:blipFill>
        <p:spPr bwMode="auto">
          <a:xfrm>
            <a:off x="6248400" y="3768725"/>
            <a:ext cx="2044700" cy="1368425"/>
          </a:xfrm>
          <a:prstGeom prst="rect">
            <a:avLst/>
          </a:prstGeom>
          <a:noFill/>
          <a:ln w="38100" cmpd="dbl" algn="ctr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148487" name="Picture 13" descr="DSC0014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1557338"/>
            <a:ext cx="1974850" cy="1481137"/>
          </a:xfrm>
          <a:prstGeom prst="rect">
            <a:avLst/>
          </a:prstGeom>
          <a:noFill/>
          <a:ln w="38100" cmpd="dbl" algn="ctr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148488" name="AutoShape 15"/>
          <p:cNvSpPr>
            <a:spLocks noChangeArrowheads="1"/>
          </p:cNvSpPr>
          <p:nvPr/>
        </p:nvSpPr>
        <p:spPr bwMode="auto">
          <a:xfrm>
            <a:off x="3779838" y="2781300"/>
            <a:ext cx="1584325" cy="1295400"/>
          </a:xfrm>
          <a:prstGeom prst="roundRect">
            <a:avLst>
              <a:gd name="adj" fmla="val 16667"/>
            </a:avLst>
          </a:prstGeom>
          <a:noFill/>
          <a:ln w="57150" cmpd="thinThick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4A48"/>
                </a:solidFill>
                <a:latin typeface="Times New Roman" pitchFamily="18" charset="0"/>
              </a:rPr>
              <a:t>Активные формы</a:t>
            </a:r>
          </a:p>
          <a:p>
            <a:pPr algn="ctr"/>
            <a:r>
              <a:rPr lang="ru-RU" sz="1400" b="1">
                <a:solidFill>
                  <a:srgbClr val="004A48"/>
                </a:solidFill>
                <a:latin typeface="Times New Roman" pitchFamily="18" charset="0"/>
              </a:rPr>
              <a:t> организации </a:t>
            </a:r>
          </a:p>
          <a:p>
            <a:pPr algn="ctr"/>
            <a:r>
              <a:rPr lang="ru-RU" sz="1400" b="1">
                <a:solidFill>
                  <a:srgbClr val="004A48"/>
                </a:solidFill>
                <a:latin typeface="Times New Roman" pitchFamily="18" charset="0"/>
              </a:rPr>
              <a:t>методической </a:t>
            </a:r>
          </a:p>
          <a:p>
            <a:pPr algn="ctr"/>
            <a:r>
              <a:rPr lang="ru-RU" sz="1400" b="1">
                <a:solidFill>
                  <a:srgbClr val="004A48"/>
                </a:solidFill>
                <a:latin typeface="Times New Roman" pitchFamily="18" charset="0"/>
              </a:rPr>
              <a:t>работы с кадрами</a:t>
            </a:r>
          </a:p>
        </p:txBody>
      </p:sp>
      <p:sp>
        <p:nvSpPr>
          <p:cNvPr id="148489" name="Line 16"/>
          <p:cNvSpPr>
            <a:spLocks noChangeShapeType="1"/>
          </p:cNvSpPr>
          <p:nvPr/>
        </p:nvSpPr>
        <p:spPr bwMode="auto">
          <a:xfrm>
            <a:off x="4572000" y="4076700"/>
            <a:ext cx="0" cy="396875"/>
          </a:xfrm>
          <a:prstGeom prst="line">
            <a:avLst/>
          </a:prstGeom>
          <a:noFill/>
          <a:ln w="38100" cmpd="dbl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8490" name="Line 17"/>
          <p:cNvSpPr>
            <a:spLocks noChangeShapeType="1"/>
          </p:cNvSpPr>
          <p:nvPr/>
        </p:nvSpPr>
        <p:spPr bwMode="auto">
          <a:xfrm flipH="1">
            <a:off x="3059113" y="4005263"/>
            <a:ext cx="720725" cy="576262"/>
          </a:xfrm>
          <a:prstGeom prst="line">
            <a:avLst/>
          </a:prstGeom>
          <a:noFill/>
          <a:ln w="38100" cmpd="dbl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8491" name="Line 18"/>
          <p:cNvSpPr>
            <a:spLocks noChangeShapeType="1"/>
          </p:cNvSpPr>
          <p:nvPr/>
        </p:nvSpPr>
        <p:spPr bwMode="auto">
          <a:xfrm flipH="1">
            <a:off x="2627313" y="3429000"/>
            <a:ext cx="1152525" cy="0"/>
          </a:xfrm>
          <a:prstGeom prst="line">
            <a:avLst/>
          </a:prstGeom>
          <a:noFill/>
          <a:ln w="38100" cmpd="dbl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8492" name="Line 19"/>
          <p:cNvSpPr>
            <a:spLocks noChangeShapeType="1"/>
          </p:cNvSpPr>
          <p:nvPr/>
        </p:nvSpPr>
        <p:spPr bwMode="auto">
          <a:xfrm flipH="1" flipV="1">
            <a:off x="2987675" y="2276475"/>
            <a:ext cx="792163" cy="576263"/>
          </a:xfrm>
          <a:prstGeom prst="line">
            <a:avLst/>
          </a:prstGeom>
          <a:noFill/>
          <a:ln w="38100" cmpd="dbl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8493" name="Line 20"/>
          <p:cNvSpPr>
            <a:spLocks noChangeShapeType="1"/>
          </p:cNvSpPr>
          <p:nvPr/>
        </p:nvSpPr>
        <p:spPr bwMode="auto">
          <a:xfrm flipV="1">
            <a:off x="5364163" y="2205038"/>
            <a:ext cx="863600" cy="647700"/>
          </a:xfrm>
          <a:prstGeom prst="line">
            <a:avLst/>
          </a:prstGeom>
          <a:noFill/>
          <a:ln w="38100" cmpd="dbl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8494" name="Line 21"/>
          <p:cNvSpPr>
            <a:spLocks noChangeShapeType="1"/>
          </p:cNvSpPr>
          <p:nvPr/>
        </p:nvSpPr>
        <p:spPr bwMode="auto">
          <a:xfrm>
            <a:off x="5292725" y="4076700"/>
            <a:ext cx="935038" cy="504825"/>
          </a:xfrm>
          <a:prstGeom prst="line">
            <a:avLst/>
          </a:prstGeom>
          <a:noFill/>
          <a:ln w="38100" cmpd="dbl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4"/>
          <p:cNvSpPr txBox="1">
            <a:spLocks noChangeArrowheads="1"/>
          </p:cNvSpPr>
          <p:nvPr/>
        </p:nvSpPr>
        <p:spPr bwMode="auto">
          <a:xfrm>
            <a:off x="1588" y="0"/>
            <a:ext cx="73787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2E0000"/>
                </a:solidFill>
                <a:latin typeface="Times New Roman" pitchFamily="18" charset="0"/>
              </a:rPr>
              <a:t>Структурно-функциональная модель </a:t>
            </a:r>
            <a:br>
              <a:rPr lang="ru-RU" sz="2800" b="1">
                <a:solidFill>
                  <a:srgbClr val="2E000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2E0000"/>
                </a:solidFill>
                <a:latin typeface="Times New Roman" pitchFamily="18" charset="0"/>
              </a:rPr>
              <a:t>локальной среды повышения профессиональной компетентности педагогов ДОУ</a:t>
            </a:r>
          </a:p>
        </p:txBody>
      </p:sp>
      <p:sp>
        <p:nvSpPr>
          <p:cNvPr id="149507" name="Rectangle 62"/>
          <p:cNvSpPr>
            <a:spLocks noChangeArrowheads="1"/>
          </p:cNvSpPr>
          <p:nvPr/>
        </p:nvSpPr>
        <p:spPr bwMode="auto">
          <a:xfrm>
            <a:off x="84138" y="1431925"/>
            <a:ext cx="345598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9900"/>
              </a:buClr>
              <a:buSzPct val="70000"/>
              <a:buFont typeface="Wingdings" pitchFamily="2" charset="2"/>
              <a:buNone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Цель: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совершенствование когнитивного</a:t>
            </a:r>
            <a:br>
              <a:rPr lang="ru-RU" sz="14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     компонента</a:t>
            </a:r>
          </a:p>
        </p:txBody>
      </p:sp>
      <p:sp>
        <p:nvSpPr>
          <p:cNvPr id="149508" name="Rectangle 63"/>
          <p:cNvSpPr>
            <a:spLocks noChangeArrowheads="1"/>
          </p:cNvSpPr>
          <p:nvPr/>
        </p:nvSpPr>
        <p:spPr bwMode="auto">
          <a:xfrm>
            <a:off x="4452938" y="1798638"/>
            <a:ext cx="35655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9900"/>
              </a:buClr>
              <a:buSzPct val="70000"/>
              <a:buFont typeface="Wingdings" pitchFamily="2" charset="2"/>
              <a:buNone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Цель</a:t>
            </a:r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совершенствование деятельностного</a:t>
            </a:r>
            <a:br>
              <a:rPr lang="ru-RU" sz="14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    компонента</a:t>
            </a:r>
          </a:p>
        </p:txBody>
      </p:sp>
      <p:sp>
        <p:nvSpPr>
          <p:cNvPr id="149509" name="Rectangle 9"/>
          <p:cNvSpPr>
            <a:spLocks noChangeArrowheads="1"/>
          </p:cNvSpPr>
          <p:nvPr/>
        </p:nvSpPr>
        <p:spPr bwMode="auto">
          <a:xfrm>
            <a:off x="215900" y="2205038"/>
            <a:ext cx="2663825" cy="50482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Предметно-педагогические</a:t>
            </a:r>
          </a:p>
          <a:p>
            <a:pPr algn="ctr"/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 циклы</a:t>
            </a:r>
          </a:p>
        </p:txBody>
      </p:sp>
      <p:sp>
        <p:nvSpPr>
          <p:cNvPr id="149510" name="Rectangle 10"/>
          <p:cNvSpPr>
            <a:spLocks noChangeArrowheads="1"/>
          </p:cNvSpPr>
          <p:nvPr/>
        </p:nvSpPr>
        <p:spPr bwMode="auto">
          <a:xfrm>
            <a:off x="214313" y="4292600"/>
            <a:ext cx="2663825" cy="504825"/>
          </a:xfrm>
          <a:prstGeom prst="rect">
            <a:avLst/>
          </a:prstGeom>
          <a:noFill/>
          <a:ln w="38100" cmpd="dbl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Творческая мастерская</a:t>
            </a:r>
          </a:p>
        </p:txBody>
      </p:sp>
      <p:sp>
        <p:nvSpPr>
          <p:cNvPr id="149511" name="Rectangle 11"/>
          <p:cNvSpPr>
            <a:spLocks noChangeArrowheads="1"/>
          </p:cNvSpPr>
          <p:nvPr/>
        </p:nvSpPr>
        <p:spPr bwMode="auto">
          <a:xfrm>
            <a:off x="4849813" y="2347913"/>
            <a:ext cx="3168650" cy="50482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Методические циклы</a:t>
            </a:r>
          </a:p>
        </p:txBody>
      </p:sp>
      <p:sp>
        <p:nvSpPr>
          <p:cNvPr id="149512" name="Rectangle 12"/>
          <p:cNvSpPr>
            <a:spLocks noChangeArrowheads="1"/>
          </p:cNvSpPr>
          <p:nvPr/>
        </p:nvSpPr>
        <p:spPr bwMode="auto">
          <a:xfrm>
            <a:off x="4856163" y="4592638"/>
            <a:ext cx="3168650" cy="503237"/>
          </a:xfrm>
          <a:prstGeom prst="rect">
            <a:avLst/>
          </a:prstGeom>
          <a:noFill/>
          <a:ln w="38100" cmpd="dbl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Научно-исследовательский коллектив</a:t>
            </a:r>
          </a:p>
        </p:txBody>
      </p:sp>
      <p:sp>
        <p:nvSpPr>
          <p:cNvPr id="149513" name="Text Box 18"/>
          <p:cNvSpPr txBox="1">
            <a:spLocks noChangeArrowheads="1"/>
          </p:cNvSpPr>
          <p:nvPr/>
        </p:nvSpPr>
        <p:spPr bwMode="auto">
          <a:xfrm>
            <a:off x="217488" y="2852738"/>
            <a:ext cx="2808287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450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Лекции</a:t>
            </a:r>
          </a:p>
          <a:p>
            <a:pPr>
              <a:spcBef>
                <a:spcPct val="450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Консультации</a:t>
            </a:r>
          </a:p>
          <a:p>
            <a:pPr>
              <a:spcBef>
                <a:spcPct val="450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Работа с психолого-педагогической литературой, документацией</a:t>
            </a:r>
          </a:p>
          <a:p>
            <a:pPr>
              <a:spcBef>
                <a:spcPct val="450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Теоретические семинары</a:t>
            </a:r>
          </a:p>
        </p:txBody>
      </p:sp>
      <p:sp>
        <p:nvSpPr>
          <p:cNvPr id="149514" name="Text Box 23"/>
          <p:cNvSpPr txBox="1">
            <a:spLocks noChangeArrowheads="1"/>
          </p:cNvSpPr>
          <p:nvPr/>
        </p:nvSpPr>
        <p:spPr bwMode="auto">
          <a:xfrm>
            <a:off x="323850" y="5035550"/>
            <a:ext cx="2159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450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Проведение мастер-классов</a:t>
            </a:r>
          </a:p>
          <a:p>
            <a:pPr>
              <a:spcBef>
                <a:spcPct val="450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Изучение проблемных педагогических ситуаций</a:t>
            </a:r>
          </a:p>
          <a:p>
            <a:pPr>
              <a:spcBef>
                <a:spcPct val="450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Просмотры занятий</a:t>
            </a:r>
          </a:p>
          <a:p>
            <a:pPr>
              <a:spcBef>
                <a:spcPct val="450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Дискуссии</a:t>
            </a:r>
            <a:endParaRPr lang="ru-RU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9515" name="Text Box 30"/>
          <p:cNvSpPr txBox="1">
            <a:spLocks noChangeArrowheads="1"/>
          </p:cNvSpPr>
          <p:nvPr/>
        </p:nvSpPr>
        <p:spPr bwMode="auto">
          <a:xfrm>
            <a:off x="4994275" y="2940050"/>
            <a:ext cx="288131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450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Практические семинары</a:t>
            </a:r>
          </a:p>
          <a:p>
            <a:pPr>
              <a:spcBef>
                <a:spcPct val="450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Ролевые игры</a:t>
            </a:r>
          </a:p>
          <a:p>
            <a:pPr>
              <a:spcBef>
                <a:spcPct val="450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Психолого-педагогические тренинги</a:t>
            </a:r>
          </a:p>
          <a:p>
            <a:pPr>
              <a:spcBef>
                <a:spcPct val="450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Индивидуальные и групповые консультации</a:t>
            </a:r>
          </a:p>
          <a:p>
            <a:pPr>
              <a:spcBef>
                <a:spcPct val="450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Рефлексивные практикумы</a:t>
            </a:r>
          </a:p>
        </p:txBody>
      </p:sp>
      <p:sp>
        <p:nvSpPr>
          <p:cNvPr id="149516" name="Text Box 41"/>
          <p:cNvSpPr txBox="1">
            <a:spLocks noChangeArrowheads="1"/>
          </p:cNvSpPr>
          <p:nvPr/>
        </p:nvSpPr>
        <p:spPr bwMode="auto">
          <a:xfrm>
            <a:off x="5018088" y="5099050"/>
            <a:ext cx="29527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450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Изучение, анализ и разработка исследовательских программ, проектов, документов</a:t>
            </a:r>
          </a:p>
          <a:p>
            <a:pPr>
              <a:spcBef>
                <a:spcPct val="450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Презентации программно-методических и дидактических материалов</a:t>
            </a:r>
          </a:p>
          <a:p>
            <a:pPr>
              <a:spcBef>
                <a:spcPct val="450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Творческие отчеты</a:t>
            </a:r>
          </a:p>
          <a:p>
            <a:pPr>
              <a:spcBef>
                <a:spcPct val="450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Проведение педагогических чтений</a:t>
            </a:r>
            <a:endParaRPr lang="ru-RU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9517" name="Oval 42"/>
          <p:cNvSpPr>
            <a:spLocks noChangeArrowheads="1"/>
          </p:cNvSpPr>
          <p:nvPr/>
        </p:nvSpPr>
        <p:spPr bwMode="auto">
          <a:xfrm>
            <a:off x="3025775" y="2589213"/>
            <a:ext cx="1657350" cy="7921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Вариативный</a:t>
            </a:r>
          </a:p>
          <a:p>
            <a:pPr algn="ctr"/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блок</a:t>
            </a:r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9518" name="Oval 43"/>
          <p:cNvSpPr>
            <a:spLocks noChangeArrowheads="1"/>
          </p:cNvSpPr>
          <p:nvPr/>
        </p:nvSpPr>
        <p:spPr bwMode="auto">
          <a:xfrm>
            <a:off x="3025775" y="4448175"/>
            <a:ext cx="1657350" cy="7921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Инвариантный</a:t>
            </a:r>
          </a:p>
          <a:p>
            <a:pPr algn="ctr"/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блок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97000" y="390525"/>
            <a:ext cx="6775450" cy="506413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latin typeface="Times New Roman" pitchFamily="18" charset="0"/>
              </a:rPr>
              <a:t>Родители – </a:t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участники образовательного процесса</a:t>
            </a:r>
          </a:p>
        </p:txBody>
      </p:sp>
      <p:pic>
        <p:nvPicPr>
          <p:cNvPr id="150530" name="Picture 6" descr="878310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152525" cy="9636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0531" name="Picture 8" descr="F:\работа\фото\работа с родителями\встречи с интересными людьми,9 группа\SG1067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500188"/>
            <a:ext cx="3051175" cy="2043112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50532" name="Picture 9" descr="F:\работа\фото\работа с родителями\встречи с историей\DSC003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3714750"/>
            <a:ext cx="3014662" cy="226060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50533" name="Picture 10" descr="F:\работа\фото\работа с родителями\папы 23.02.10\SDC111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1500188"/>
            <a:ext cx="2789237" cy="2090737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50534" name="Picture 12" descr="F:\работа\фото\работа с родителями\мастер-класс, 10.02.10\SG1068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3786188"/>
            <a:ext cx="3201987" cy="21431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81725" y="0"/>
            <a:ext cx="2962275" cy="476250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500000"/>
                </a:solidFill>
                <a:latin typeface="Times New Roman" pitchFamily="18" charset="0"/>
              </a:rPr>
              <a:t>Практический блок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468313" y="549275"/>
            <a:ext cx="71278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>
                <a:solidFill>
                  <a:srgbClr val="003300"/>
                </a:solidFill>
                <a:latin typeface="Times New Roman" pitchFamily="18" charset="0"/>
              </a:rPr>
              <a:t>Направление: организация продуктивного общения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304800" y="26670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CC00"/>
              </a:buClr>
              <a:buSzPct val="75000"/>
              <a:buFont typeface="Wingdings" pitchFamily="2" charset="2"/>
              <a:buChar char="n"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Игротека</a:t>
            </a:r>
          </a:p>
          <a:p>
            <a:pPr marL="342900" indent="-342900">
              <a:spcBef>
                <a:spcPct val="20000"/>
              </a:spcBef>
              <a:buClr>
                <a:srgbClr val="CCCC00"/>
              </a:buClr>
              <a:buSzPct val="75000"/>
              <a:buFont typeface="Wingdings" pitchFamily="2" charset="2"/>
              <a:buChar char="n"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Создание традиций</a:t>
            </a:r>
          </a:p>
          <a:p>
            <a:pPr marL="342900" indent="-342900">
              <a:spcBef>
                <a:spcPct val="20000"/>
              </a:spcBef>
              <a:buClr>
                <a:srgbClr val="CCCC00"/>
              </a:buClr>
              <a:buSzPct val="75000"/>
              <a:buFont typeface="Wingdings" pitchFamily="2" charset="2"/>
              <a:buChar char="n"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Театральная пятница</a:t>
            </a:r>
          </a:p>
          <a:p>
            <a:pPr marL="342900" indent="-342900">
              <a:spcBef>
                <a:spcPct val="20000"/>
              </a:spcBef>
              <a:buClr>
                <a:srgbClr val="CCCC00"/>
              </a:buClr>
              <a:buSzPct val="75000"/>
              <a:buFont typeface="Wingdings" pitchFamily="2" charset="2"/>
              <a:buChar char="n"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Встречи с интересными людьми</a:t>
            </a:r>
          </a:p>
          <a:p>
            <a:pPr marL="342900" indent="-342900">
              <a:spcBef>
                <a:spcPct val="20000"/>
              </a:spcBef>
              <a:buClr>
                <a:srgbClr val="CCCC00"/>
              </a:buClr>
              <a:buSzPct val="75000"/>
              <a:buFont typeface="Wingdings" pitchFamily="2" charset="2"/>
              <a:buChar char="n"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Праздники</a:t>
            </a:r>
          </a:p>
          <a:p>
            <a:pPr marL="342900" indent="-342900">
              <a:spcBef>
                <a:spcPct val="20000"/>
              </a:spcBef>
              <a:buClr>
                <a:srgbClr val="CCCC00"/>
              </a:buClr>
              <a:buSzPct val="75000"/>
              <a:buFont typeface="Wingdings" pitchFamily="2" charset="2"/>
              <a:buChar char="n"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Создание семейных проектов</a:t>
            </a:r>
          </a:p>
          <a:p>
            <a:pPr marL="342900" indent="-342900">
              <a:spcBef>
                <a:spcPct val="20000"/>
              </a:spcBef>
              <a:buClr>
                <a:srgbClr val="CCCC00"/>
              </a:buClr>
              <a:buSzPct val="75000"/>
              <a:buFont typeface="Wingdings" pitchFamily="2" charset="2"/>
              <a:buChar char="n"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Ведение читательских дневников</a:t>
            </a:r>
          </a:p>
          <a:p>
            <a:pPr marL="342900" indent="-342900">
              <a:spcBef>
                <a:spcPct val="20000"/>
              </a:spcBef>
              <a:buClr>
                <a:srgbClr val="CCCC00"/>
              </a:buClr>
              <a:buSzPct val="75000"/>
              <a:buFont typeface="Wingdings" pitchFamily="2" charset="2"/>
              <a:buChar char="n"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Организация совместных выставок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395288" y="2349500"/>
            <a:ext cx="1979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>
                <a:solidFill>
                  <a:srgbClr val="003300"/>
                </a:solidFill>
                <a:latin typeface="Times New Roman" pitchFamily="18" charset="0"/>
              </a:rPr>
              <a:t>Формы работы: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971550" y="1295400"/>
            <a:ext cx="8020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CCCC00"/>
              </a:buClr>
              <a:buSzPct val="75000"/>
              <a:buFont typeface="Wingdings" pitchFamily="2" charset="2"/>
              <a:buNone/>
            </a:pPr>
            <a:r>
              <a:rPr lang="ru-RU" sz="1600" b="1">
                <a:solidFill>
                  <a:srgbClr val="003300"/>
                </a:solidFill>
                <a:latin typeface="Times New Roman" pitchFamily="18" charset="0"/>
              </a:rPr>
              <a:t>      </a:t>
            </a:r>
            <a:r>
              <a:rPr lang="ru-RU" sz="1600">
                <a:solidFill>
                  <a:srgbClr val="003300"/>
                </a:solidFill>
                <a:latin typeface="Times New Roman" pitchFamily="18" charset="0"/>
              </a:rPr>
              <a:t>создание условий для ситуативно-делового общения родителей с детьми на основе общего дела (рисунка, поделки, роли в спектакле, игры, книги, подготовки к празднику, разработки общего проекта и др.)</a:t>
            </a:r>
          </a:p>
        </p:txBody>
      </p:sp>
      <p:pic>
        <p:nvPicPr>
          <p:cNvPr id="151559" name="Picture 7" descr="Изображение 045"/>
          <p:cNvPicPr>
            <a:picLocks noChangeAspect="1" noChangeArrowheads="1"/>
          </p:cNvPicPr>
          <p:nvPr/>
        </p:nvPicPr>
        <p:blipFill>
          <a:blip r:embed="rId4"/>
          <a:srcRect l="2831" t="2856"/>
          <a:stretch>
            <a:fillRect/>
          </a:stretch>
        </p:blipFill>
        <p:spPr bwMode="auto">
          <a:xfrm>
            <a:off x="3419475" y="4365625"/>
            <a:ext cx="2579688" cy="1778000"/>
          </a:xfrm>
          <a:prstGeom prst="rect">
            <a:avLst/>
          </a:prstGeom>
          <a:noFill/>
          <a:ln w="38100" cmpd="dbl" algn="ctr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51560" name="Picture 8" descr="Изображение 011"/>
          <p:cNvPicPr>
            <a:picLocks noChangeAspect="1" noChangeArrowheads="1"/>
          </p:cNvPicPr>
          <p:nvPr/>
        </p:nvPicPr>
        <p:blipFill>
          <a:blip r:embed="rId5"/>
          <a:srcRect l="53394" t="3712" r="1427" b="49884"/>
          <a:stretch>
            <a:fillRect/>
          </a:stretch>
        </p:blipFill>
        <p:spPr bwMode="auto">
          <a:xfrm>
            <a:off x="6372225" y="2205038"/>
            <a:ext cx="2376488" cy="1798637"/>
          </a:xfrm>
          <a:prstGeom prst="rect">
            <a:avLst/>
          </a:prstGeom>
          <a:noFill/>
          <a:ln w="38100" cmpd="dbl" algn="ctr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51561" name="Picture 9" descr="Изображение 038"/>
          <p:cNvPicPr>
            <a:picLocks noChangeAspect="1" noChangeArrowheads="1"/>
          </p:cNvPicPr>
          <p:nvPr/>
        </p:nvPicPr>
        <p:blipFill>
          <a:blip r:embed="rId6"/>
          <a:srcRect t="3305" b="827"/>
          <a:stretch>
            <a:fillRect/>
          </a:stretch>
        </p:blipFill>
        <p:spPr bwMode="auto">
          <a:xfrm>
            <a:off x="539750" y="4797425"/>
            <a:ext cx="2514600" cy="1651000"/>
          </a:xfrm>
          <a:prstGeom prst="rect">
            <a:avLst/>
          </a:prstGeom>
          <a:noFill/>
          <a:ln w="38100" cmpd="dbl" algn="ctr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51562" name="Picture 10" descr="Изображение 011"/>
          <p:cNvPicPr>
            <a:picLocks noChangeAspect="1" noChangeArrowheads="1"/>
          </p:cNvPicPr>
          <p:nvPr/>
        </p:nvPicPr>
        <p:blipFill>
          <a:blip r:embed="rId5"/>
          <a:srcRect t="3712" r="47975" b="49884"/>
          <a:stretch>
            <a:fillRect/>
          </a:stretch>
        </p:blipFill>
        <p:spPr bwMode="auto">
          <a:xfrm>
            <a:off x="3348038" y="2276475"/>
            <a:ext cx="2590800" cy="1703388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51563" name="Picture 11" descr="Изображение 032"/>
          <p:cNvPicPr>
            <a:picLocks noChangeAspect="1" noChangeArrowheads="1"/>
          </p:cNvPicPr>
          <p:nvPr/>
        </p:nvPicPr>
        <p:blipFill>
          <a:blip r:embed="rId7"/>
          <a:srcRect t="52588" r="1784"/>
          <a:stretch>
            <a:fillRect/>
          </a:stretch>
        </p:blipFill>
        <p:spPr bwMode="auto">
          <a:xfrm>
            <a:off x="6300788" y="4365625"/>
            <a:ext cx="2592387" cy="1724025"/>
          </a:xfrm>
          <a:prstGeom prst="rect">
            <a:avLst/>
          </a:prstGeom>
          <a:noFill/>
          <a:ln w="38100" cmpd="dbl" algn="ctr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468313" y="1268413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CC00"/>
              </a:buClr>
              <a:buSzPct val="75000"/>
              <a:buFont typeface="Wingdings" pitchFamily="2" charset="2"/>
              <a:buNone/>
            </a:pPr>
            <a:r>
              <a:rPr lang="ru-RU" b="1">
                <a:solidFill>
                  <a:srgbClr val="003300"/>
                </a:solidFill>
                <a:latin typeface="Times New Roman" pitchFamily="18" charset="0"/>
              </a:rPr>
              <a:t>Цель: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1143000"/>
          </a:xfrm>
        </p:spPr>
        <p:txBody>
          <a:bodyPr/>
          <a:lstStyle/>
          <a:p>
            <a:r>
              <a:rPr lang="ru-RU" sz="2800" smtClean="0">
                <a:solidFill>
                  <a:srgbClr val="300060"/>
                </a:solidFill>
                <a:latin typeface="Times New Roman" pitchFamily="18" charset="0"/>
              </a:rPr>
              <a:t>Психолого-педагогическое сопровождение </a:t>
            </a:r>
            <a:br>
              <a:rPr lang="ru-RU" sz="2800" smtClean="0">
                <a:solidFill>
                  <a:srgbClr val="300060"/>
                </a:solidFill>
                <a:latin typeface="Times New Roman" pitchFamily="18" charset="0"/>
              </a:rPr>
            </a:br>
            <a:r>
              <a:rPr lang="ru-RU" sz="2800" smtClean="0">
                <a:solidFill>
                  <a:srgbClr val="300060"/>
                </a:solidFill>
                <a:latin typeface="Times New Roman" pitchFamily="18" charset="0"/>
              </a:rPr>
              <a:t>одарённого ребенка</a:t>
            </a:r>
          </a:p>
        </p:txBody>
      </p:sp>
      <p:graphicFrame>
        <p:nvGraphicFramePr>
          <p:cNvPr id="1038" name="Object 14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4868863"/>
          <a:ext cx="3311525" cy="1739900"/>
        </p:xfrm>
        <a:graphic>
          <a:graphicData uri="http://schemas.openxmlformats.org/presentationml/2006/ole">
            <p:oleObj spid="_x0000_s1038" name="Диаграмма" r:id="rId4" imgW="11765304" imgH="7673412" progId="MSGraph.Chart.8">
              <p:embed followColorScheme="full"/>
            </p:oleObj>
          </a:graphicData>
        </a:graphic>
      </p:graphicFrame>
      <p:sp>
        <p:nvSpPr>
          <p:cNvPr id="1041" name="Rectangle 5"/>
          <p:cNvSpPr>
            <a:spLocks noChangeArrowheads="1"/>
          </p:cNvSpPr>
          <p:nvPr/>
        </p:nvSpPr>
        <p:spPr bwMode="auto">
          <a:xfrm>
            <a:off x="250825" y="692150"/>
            <a:ext cx="24495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 b="1">
                <a:solidFill>
                  <a:srgbClr val="003300"/>
                </a:solidFill>
                <a:latin typeface="Times New Roman" pitchFamily="18" charset="0"/>
              </a:rPr>
              <a:t>ЭТАПЫ СОПРОВОЖДЕНИЯ</a:t>
            </a:r>
          </a:p>
        </p:txBody>
      </p:sp>
      <p:sp>
        <p:nvSpPr>
          <p:cNvPr id="1042" name="Rectangle 6"/>
          <p:cNvSpPr>
            <a:spLocks noChangeArrowheads="1"/>
          </p:cNvSpPr>
          <p:nvPr/>
        </p:nvSpPr>
        <p:spPr bwMode="auto">
          <a:xfrm>
            <a:off x="250825" y="1196975"/>
            <a:ext cx="3457575" cy="358775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6600"/>
                </a:solidFill>
                <a:latin typeface="Times New Roman" pitchFamily="18" charset="0"/>
              </a:rPr>
              <a:t>Подготовительный</a:t>
            </a:r>
          </a:p>
        </p:txBody>
      </p:sp>
      <p:sp>
        <p:nvSpPr>
          <p:cNvPr id="1043" name="Rectangle 7"/>
          <p:cNvSpPr>
            <a:spLocks noChangeArrowheads="1"/>
          </p:cNvSpPr>
          <p:nvPr/>
        </p:nvSpPr>
        <p:spPr bwMode="auto">
          <a:xfrm>
            <a:off x="250825" y="2636838"/>
            <a:ext cx="3457575" cy="360362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6600"/>
                </a:solidFill>
                <a:latin typeface="Times New Roman" pitchFamily="18" charset="0"/>
              </a:rPr>
              <a:t>Диагностический</a:t>
            </a:r>
          </a:p>
        </p:txBody>
      </p:sp>
      <p:sp>
        <p:nvSpPr>
          <p:cNvPr id="1044" name="Rectangle 8"/>
          <p:cNvSpPr>
            <a:spLocks noChangeArrowheads="1"/>
          </p:cNvSpPr>
          <p:nvPr/>
        </p:nvSpPr>
        <p:spPr bwMode="auto">
          <a:xfrm>
            <a:off x="3995738" y="1701800"/>
            <a:ext cx="3457575" cy="358775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6600"/>
                </a:solidFill>
                <a:latin typeface="Times New Roman" pitchFamily="18" charset="0"/>
              </a:rPr>
              <a:t>Информационный</a:t>
            </a:r>
          </a:p>
        </p:txBody>
      </p:sp>
      <p:sp>
        <p:nvSpPr>
          <p:cNvPr id="1045" name="Rectangle 9"/>
          <p:cNvSpPr>
            <a:spLocks noChangeArrowheads="1"/>
          </p:cNvSpPr>
          <p:nvPr/>
        </p:nvSpPr>
        <p:spPr bwMode="auto">
          <a:xfrm>
            <a:off x="3995738" y="4078288"/>
            <a:ext cx="3457575" cy="360362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6600"/>
                </a:solidFill>
                <a:latin typeface="Times New Roman" pitchFamily="18" charset="0"/>
              </a:rPr>
              <a:t>Развивающий</a:t>
            </a:r>
          </a:p>
        </p:txBody>
      </p:sp>
      <p:sp>
        <p:nvSpPr>
          <p:cNvPr id="1046" name="Rectangle 10"/>
          <p:cNvSpPr>
            <a:spLocks noChangeArrowheads="1"/>
          </p:cNvSpPr>
          <p:nvPr/>
        </p:nvSpPr>
        <p:spPr bwMode="auto">
          <a:xfrm>
            <a:off x="3995738" y="5878513"/>
            <a:ext cx="3455987" cy="360362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6600"/>
                </a:solidFill>
                <a:latin typeface="Times New Roman" pitchFamily="18" charset="0"/>
              </a:rPr>
              <a:t>Этап мониторинга</a:t>
            </a:r>
          </a:p>
        </p:txBody>
      </p:sp>
      <p:sp>
        <p:nvSpPr>
          <p:cNvPr id="1047" name="Text Box 12"/>
          <p:cNvSpPr txBox="1">
            <a:spLocks noChangeArrowheads="1"/>
          </p:cNvSpPr>
          <p:nvPr/>
        </p:nvSpPr>
        <p:spPr bwMode="auto">
          <a:xfrm>
            <a:off x="250825" y="1628775"/>
            <a:ext cx="3457575" cy="863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подбор литературы по тематике;</a:t>
            </a:r>
          </a:p>
          <a:p>
            <a:pPr algn="just"/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создание банка информации по  работе  с  одаренными детьми;</a:t>
            </a:r>
          </a:p>
          <a:p>
            <a:pPr algn="just"/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подготовка консультаций по проблемам одаренности для всех субъектов образовательного процесса.</a:t>
            </a:r>
          </a:p>
        </p:txBody>
      </p:sp>
      <p:sp>
        <p:nvSpPr>
          <p:cNvPr id="1048" name="Text Box 13"/>
          <p:cNvSpPr txBox="1">
            <a:spLocks noChangeArrowheads="1"/>
          </p:cNvSpPr>
          <p:nvPr/>
        </p:nvSpPr>
        <p:spPr bwMode="auto">
          <a:xfrm>
            <a:off x="250825" y="3068638"/>
            <a:ext cx="3457575" cy="1320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анкетирование родителей и воспитателей, с целью выявления одаренных детей;</a:t>
            </a:r>
          </a:p>
          <a:p>
            <a:pPr algn="just"/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опрос специалистов ДОУ;</a:t>
            </a:r>
          </a:p>
          <a:p>
            <a:pPr algn="just"/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анализ полученной информации;</a:t>
            </a:r>
          </a:p>
          <a:p>
            <a:pPr algn="just"/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дополнительная психолого-педагогическая диагностика одаренных детей;</a:t>
            </a:r>
          </a:p>
          <a:p>
            <a:pPr algn="just"/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разработка индивидуальных карт развития одаренного ребенка.</a:t>
            </a:r>
          </a:p>
        </p:txBody>
      </p:sp>
      <p:sp>
        <p:nvSpPr>
          <p:cNvPr id="1049" name="Text Box 14"/>
          <p:cNvSpPr txBox="1">
            <a:spLocks noChangeArrowheads="1"/>
          </p:cNvSpPr>
          <p:nvPr/>
        </p:nvSpPr>
        <p:spPr bwMode="auto">
          <a:xfrm>
            <a:off x="3995738" y="2206625"/>
            <a:ext cx="3457575" cy="15541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ct val="45000"/>
              </a:spcBef>
            </a:pPr>
            <a:r>
              <a:rPr lang="ru-RU" sz="1100">
                <a:solidFill>
                  <a:srgbClr val="000000"/>
                </a:solidFill>
                <a:latin typeface="Times New Roman" pitchFamily="18" charset="0"/>
              </a:rPr>
              <a:t>разработка рекомендаций для родителей, воспитателей и специалистов ДОУ по сопровождению одаренных детей;</a:t>
            </a:r>
          </a:p>
          <a:p>
            <a:pPr algn="just">
              <a:lnSpc>
                <a:spcPct val="110000"/>
              </a:lnSpc>
              <a:spcBef>
                <a:spcPct val="45000"/>
              </a:spcBef>
            </a:pPr>
            <a:r>
              <a:rPr lang="ru-RU" sz="1100">
                <a:solidFill>
                  <a:srgbClr val="000000"/>
                </a:solidFill>
                <a:latin typeface="Times New Roman" pitchFamily="18" charset="0"/>
              </a:rPr>
              <a:t>проведение консультаций для воспитателей и специалистов ДОУ по проблеме одаренности;</a:t>
            </a:r>
          </a:p>
          <a:p>
            <a:pPr algn="just">
              <a:lnSpc>
                <a:spcPct val="110000"/>
              </a:lnSpc>
              <a:spcBef>
                <a:spcPct val="45000"/>
              </a:spcBef>
            </a:pPr>
            <a:r>
              <a:rPr lang="ru-RU" sz="1100">
                <a:solidFill>
                  <a:srgbClr val="000000"/>
                </a:solidFill>
                <a:latin typeface="Times New Roman" pitchFamily="18" charset="0"/>
              </a:rPr>
              <a:t>проведение групповых и индивидуальных консультаций для родителей.</a:t>
            </a:r>
          </a:p>
        </p:txBody>
      </p:sp>
      <p:sp>
        <p:nvSpPr>
          <p:cNvPr id="1050" name="Text Box 15"/>
          <p:cNvSpPr txBox="1">
            <a:spLocks noChangeArrowheads="1"/>
          </p:cNvSpPr>
          <p:nvPr/>
        </p:nvSpPr>
        <p:spPr bwMode="auto">
          <a:xfrm>
            <a:off x="3995738" y="4510088"/>
            <a:ext cx="3455987" cy="1168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Развивающая работа с одаренными детьми направленная на: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развитие творческого мышления;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развитие творческого воображения;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эмоциональное развитие мира детей</a:t>
            </a:r>
            <a:br>
              <a:rPr lang="ru-RU" sz="10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   пяти-семи лет, имеющих</a:t>
            </a:r>
            <a:br>
              <a:rPr lang="ru-RU" sz="10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   предпосылки одаренности. </a:t>
            </a:r>
          </a:p>
        </p:txBody>
      </p:sp>
      <p:sp>
        <p:nvSpPr>
          <p:cNvPr id="1051" name="Text Box 21"/>
          <p:cNvSpPr txBox="1">
            <a:spLocks noChangeArrowheads="1"/>
          </p:cNvSpPr>
          <p:nvPr/>
        </p:nvSpPr>
        <p:spPr bwMode="auto">
          <a:xfrm>
            <a:off x="3995738" y="6310313"/>
            <a:ext cx="3455987" cy="2841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Анализ эффективности результатов работы</a:t>
            </a: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52" name="Text Box 23"/>
          <p:cNvSpPr txBox="1">
            <a:spLocks noChangeArrowheads="1"/>
          </p:cNvSpPr>
          <p:nvPr/>
        </p:nvSpPr>
        <p:spPr bwMode="auto">
          <a:xfrm>
            <a:off x="250825" y="4437063"/>
            <a:ext cx="345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Выявленные способности у детей по результатам анкетирования родителей и воспитателей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WordArt 4"/>
          <p:cNvSpPr>
            <a:spLocks noChangeArrowheads="1" noChangeShapeType="1" noTextEdit="1"/>
          </p:cNvSpPr>
          <p:nvPr/>
        </p:nvSpPr>
        <p:spPr bwMode="auto">
          <a:xfrm>
            <a:off x="2339975" y="476250"/>
            <a:ext cx="568801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Monotype Corsiva"/>
              </a:rPr>
              <a:t>Наши достижения</a:t>
            </a:r>
          </a:p>
        </p:txBody>
      </p:sp>
      <p:pic>
        <p:nvPicPr>
          <p:cNvPr id="154627" name="Picture 6" descr="ксюша2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2195513" y="4652963"/>
            <a:ext cx="971550" cy="1296987"/>
          </a:xfrm>
          <a:prstGeom prst="rect">
            <a:avLst/>
          </a:prstGeom>
          <a:noFill/>
          <a:ln w="38100" cmpd="dbl" algn="ctr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154628" name="Picture 8" descr="DSC02592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827088" y="4652963"/>
            <a:ext cx="973137" cy="1296987"/>
          </a:xfrm>
          <a:prstGeom prst="rect">
            <a:avLst/>
          </a:prstGeom>
          <a:noFill/>
          <a:ln w="38100" cmpd="dbl" algn="ctr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154629" name="Picture 10" descr="Без имени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557338"/>
            <a:ext cx="10191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0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</a:blip>
          <a:srcRect/>
          <a:stretch>
            <a:fillRect/>
          </a:stretch>
        </p:blipFill>
        <p:spPr bwMode="auto">
          <a:xfrm>
            <a:off x="179388" y="260350"/>
            <a:ext cx="936625" cy="876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4631" name="Text Box 14"/>
          <p:cNvSpPr txBox="1">
            <a:spLocks noChangeArrowheads="1"/>
          </p:cNvSpPr>
          <p:nvPr/>
        </p:nvSpPr>
        <p:spPr bwMode="auto">
          <a:xfrm>
            <a:off x="4787900" y="1557338"/>
            <a:ext cx="3600450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just"/>
            <a:r>
              <a:rPr lang="ru-RU" sz="1400" b="1" i="1">
                <a:solidFill>
                  <a:srgbClr val="003300"/>
                </a:solidFill>
                <a:latin typeface="Times New Roman" pitchFamily="18" charset="0"/>
              </a:rPr>
              <a:t>Являются: </a:t>
            </a:r>
          </a:p>
          <a:p>
            <a:pPr algn="just">
              <a:lnSpc>
                <a:spcPct val="110000"/>
              </a:lnSpc>
              <a:spcBef>
                <a:spcPct val="45000"/>
              </a:spcBef>
            </a:pPr>
            <a:r>
              <a:rPr lang="ru-RU" sz="1400">
                <a:solidFill>
                  <a:srgbClr val="003300"/>
                </a:solidFill>
                <a:latin typeface="Times New Roman" pitchFamily="18" charset="0"/>
              </a:rPr>
              <a:t>участниками и призерами районных и </a:t>
            </a:r>
            <a:br>
              <a:rPr lang="ru-RU" sz="140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ru-RU" sz="1400">
                <a:solidFill>
                  <a:srgbClr val="003300"/>
                </a:solidFill>
                <a:latin typeface="Times New Roman" pitchFamily="18" charset="0"/>
              </a:rPr>
              <a:t>городских фестивалей здоровья;</a:t>
            </a:r>
          </a:p>
          <a:p>
            <a:pPr algn="just">
              <a:lnSpc>
                <a:spcPct val="110000"/>
              </a:lnSpc>
              <a:spcBef>
                <a:spcPct val="45000"/>
              </a:spcBef>
            </a:pPr>
            <a:r>
              <a:rPr lang="ru-RU" sz="1400">
                <a:solidFill>
                  <a:srgbClr val="003300"/>
                </a:solidFill>
                <a:latin typeface="Times New Roman" pitchFamily="18" charset="0"/>
              </a:rPr>
              <a:t>участниками ежегодного музыкального </a:t>
            </a:r>
            <a:br>
              <a:rPr lang="ru-RU" sz="140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ru-RU" sz="1400">
                <a:solidFill>
                  <a:srgbClr val="003300"/>
                </a:solidFill>
                <a:latin typeface="Times New Roman" pitchFamily="18" charset="0"/>
              </a:rPr>
              <a:t>конкурса «Маленькая страна»;</a:t>
            </a:r>
          </a:p>
          <a:p>
            <a:pPr algn="just">
              <a:lnSpc>
                <a:spcPct val="110000"/>
              </a:lnSpc>
              <a:spcBef>
                <a:spcPct val="45000"/>
              </a:spcBef>
            </a:pPr>
            <a:r>
              <a:rPr lang="ru-RU" sz="1400">
                <a:solidFill>
                  <a:srgbClr val="003300"/>
                </a:solidFill>
                <a:latin typeface="Times New Roman" pitchFamily="18" charset="0"/>
              </a:rPr>
              <a:t>лауреатами городского конкурса «Дебют» </a:t>
            </a:r>
            <a:br>
              <a:rPr lang="ru-RU" sz="140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ru-RU" sz="1400">
                <a:solidFill>
                  <a:srgbClr val="003300"/>
                </a:solidFill>
                <a:latin typeface="Times New Roman" pitchFamily="18" charset="0"/>
              </a:rPr>
              <a:t>в номинации «Театр».</a:t>
            </a:r>
          </a:p>
          <a:p>
            <a:pPr algn="just">
              <a:lnSpc>
                <a:spcPct val="110000"/>
              </a:lnSpc>
              <a:spcBef>
                <a:spcPct val="45000"/>
              </a:spcBef>
            </a:pPr>
            <a:r>
              <a:rPr lang="ru-RU" sz="1400" b="1" i="1">
                <a:solidFill>
                  <a:srgbClr val="003300"/>
                </a:solidFill>
                <a:latin typeface="Times New Roman" pitchFamily="18" charset="0"/>
              </a:rPr>
              <a:t>Успешно</a:t>
            </a:r>
            <a:r>
              <a:rPr lang="ru-RU" sz="1400" i="1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1400" b="1" i="1">
                <a:solidFill>
                  <a:srgbClr val="003300"/>
                </a:solidFill>
                <a:latin typeface="Times New Roman" pitchFamily="18" charset="0"/>
              </a:rPr>
              <a:t>адаптируются</a:t>
            </a:r>
            <a:r>
              <a:rPr lang="ru-RU" sz="1400" i="1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1400">
                <a:solidFill>
                  <a:srgbClr val="003300"/>
                </a:solidFill>
                <a:latin typeface="Times New Roman" pitchFamily="18" charset="0"/>
              </a:rPr>
              <a:t>при переходе из </a:t>
            </a:r>
            <a:br>
              <a:rPr lang="ru-RU" sz="140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ru-RU" sz="1400">
                <a:solidFill>
                  <a:srgbClr val="003300"/>
                </a:solidFill>
                <a:latin typeface="Times New Roman" pitchFamily="18" charset="0"/>
              </a:rPr>
              <a:t>детского сада в школу.</a:t>
            </a:r>
          </a:p>
          <a:p>
            <a:pPr algn="just">
              <a:lnSpc>
                <a:spcPct val="110000"/>
              </a:lnSpc>
              <a:spcBef>
                <a:spcPct val="45000"/>
              </a:spcBef>
            </a:pPr>
            <a:r>
              <a:rPr lang="ru-RU" sz="1400" b="1" i="1">
                <a:solidFill>
                  <a:srgbClr val="003300"/>
                </a:solidFill>
                <a:latin typeface="Times New Roman" pitchFamily="18" charset="0"/>
              </a:rPr>
              <a:t>Самореализуются</a:t>
            </a:r>
            <a:r>
              <a:rPr lang="ru-RU" sz="1400" i="1">
                <a:solidFill>
                  <a:srgbClr val="003300"/>
                </a:solidFill>
                <a:latin typeface="Times New Roman" pitchFamily="18" charset="0"/>
              </a:rPr>
              <a:t>  </a:t>
            </a:r>
            <a:r>
              <a:rPr lang="ru-RU" sz="1400">
                <a:solidFill>
                  <a:srgbClr val="003300"/>
                </a:solidFill>
                <a:latin typeface="Times New Roman" pitchFamily="18" charset="0"/>
              </a:rPr>
              <a:t>в дальнейшей  музыкально – творческой, спортивной, интеллектуальной деятельности:</a:t>
            </a:r>
          </a:p>
          <a:p>
            <a:pPr marL="0" lvl="1" algn="just">
              <a:lnSpc>
                <a:spcPct val="110000"/>
              </a:lnSpc>
              <a:spcBef>
                <a:spcPct val="45000"/>
              </a:spcBef>
              <a:buFont typeface="Wingdings" pitchFamily="2" charset="2"/>
              <a:buChar char="Ø"/>
            </a:pPr>
            <a:r>
              <a:rPr lang="ru-RU" sz="1400">
                <a:solidFill>
                  <a:srgbClr val="003300"/>
                </a:solidFill>
                <a:latin typeface="Times New Roman" pitchFamily="18" charset="0"/>
              </a:rPr>
              <a:t>  посещают кружки и секции;</a:t>
            </a:r>
          </a:p>
          <a:p>
            <a:pPr algn="just">
              <a:lnSpc>
                <a:spcPct val="110000"/>
              </a:lnSpc>
              <a:spcBef>
                <a:spcPct val="45000"/>
              </a:spcBef>
              <a:buFont typeface="Wingdings" pitchFamily="2" charset="2"/>
              <a:buChar char="Ø"/>
            </a:pPr>
            <a:r>
              <a:rPr lang="ru-RU" sz="1400">
                <a:solidFill>
                  <a:srgbClr val="003300"/>
                </a:solidFill>
                <a:latin typeface="Times New Roman" pitchFamily="18" charset="0"/>
              </a:rPr>
              <a:t>  активно участвуют в школьных </a:t>
            </a:r>
            <a:br>
              <a:rPr lang="ru-RU" sz="140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ru-RU" sz="1400">
                <a:solidFill>
                  <a:srgbClr val="003300"/>
                </a:solidFill>
                <a:latin typeface="Times New Roman" pitchFamily="18" charset="0"/>
              </a:rPr>
              <a:t>     конкурсах, олимпиадах, праздниках.</a:t>
            </a:r>
          </a:p>
        </p:txBody>
      </p:sp>
      <p:pic>
        <p:nvPicPr>
          <p:cNvPr id="154632" name="Picture 6" descr="SDC10319"/>
          <p:cNvPicPr>
            <a:picLocks noChangeAspect="1" noChangeArrowheads="1"/>
          </p:cNvPicPr>
          <p:nvPr/>
        </p:nvPicPr>
        <p:blipFill>
          <a:blip r:embed="rId7">
            <a:lum contrast="12000"/>
          </a:blip>
          <a:srcRect/>
          <a:stretch>
            <a:fillRect/>
          </a:stretch>
        </p:blipFill>
        <p:spPr bwMode="auto">
          <a:xfrm>
            <a:off x="684213" y="3213100"/>
            <a:ext cx="1584325" cy="1146175"/>
          </a:xfrm>
          <a:prstGeom prst="rect">
            <a:avLst/>
          </a:prstGeom>
          <a:noFill/>
          <a:ln w="38100" cmpd="dbl" algn="ctr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154633" name="Picture 17" descr="IMG_978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7313" y="3213100"/>
            <a:ext cx="1727200" cy="1150938"/>
          </a:xfrm>
          <a:prstGeom prst="rect">
            <a:avLst/>
          </a:prstGeom>
          <a:noFill/>
          <a:ln w="38100" cmpd="dbl" algn="ctr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54634" name="Picture 18" descr="C:\Documents and Settings\Методисты\Рабочий стол\Людмила Николаевна\грамоты\а0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813" y="1643063"/>
            <a:ext cx="9286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5" name="Picture 19" descr="C:\Documents and Settings\Методисты\Рабочий стол\Людмила Николаевна\грамоты\а01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25" y="1643063"/>
            <a:ext cx="9509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6948488" cy="1027112"/>
          </a:xfrm>
        </p:spPr>
        <p:txBody>
          <a:bodyPr/>
          <a:lstStyle/>
          <a:p>
            <a:pPr algn="l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Количественные показатели научной деятельности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113"/>
            <a:ext cx="8229600" cy="5329237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Объём и уровень  публикаций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Статьи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региональных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изданиях – 4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Статьи в  центральных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изданиях- 2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Участие   ДОУ  </a:t>
            </a: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в грантах и 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конкурсах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региональные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конкурсы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профессиональной направленности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Победитель Городского конкурса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«Лучшее муниципальное образовательное учреждение в 2011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году в  номинации: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«Одаренные дети: лучшая модель работы ОУ по реализации городского стратегического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подпроекта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Победитель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Регионального этапа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Всероссийского конкурса воспитательных систем ОУ в 2011 г.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Лауреат регионального  конкурса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воспитательных систем образовательных учреждений в 2012 году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Победитель Конкурса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проектов инновационной деятельности ОУ Свердловской области для присвоения статуса «Базовая площадка ГБОУ ДПО СО «ИРО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Всероссийские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конкурсы профессиональной направленности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Дипломант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степени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Всероссийский конкурса воспитательных систем ОУ в 2011 г.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Участие   </a:t>
            </a: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педагогов в грантах и конкурсах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Муниципальные и региональные конкурсы профессиональной направленности: всего-9 педагогов; победители и лауреаты – 5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Всероссийские конкурсы профессиональной направленности: всего-8; победители и лауреаты – 6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5652" name="Picture 2" descr="D:\специалисты\Важенникова\Важенникова статья\титу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916113"/>
            <a:ext cx="1008062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3" name="Picture 3" descr="D:\Ольга\грамоты, награды\Общие\на сайт\лидер в образовани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908050"/>
            <a:ext cx="136842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4" name="Picture 4" descr="D:\Ольга\грамоты, награды\Общие\на сайт\лучшее доу 20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044575"/>
            <a:ext cx="151923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5" name="Picture 5" descr="D:\Ольга\грамоты, награды\Общие\на сайт\победител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2108200"/>
            <a:ext cx="150495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7138987" cy="11430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Качественные характеристики проекта: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844675"/>
            <a:ext cx="7850188" cy="4679950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/>
              <a:t>Актуальность </a:t>
            </a:r>
            <a:r>
              <a:rPr lang="ru-RU" sz="2000" b="1" i="1" dirty="0" smtClean="0"/>
              <a:t>исследования: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«…одаренность и способности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бывают врожденными. Врожденными могут быть только задатки, которые при соответствующем их развитии могут стать способностями, а те в свою очередь одаренностью». Таким образом, можно утверждать, что развивать задатки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одаренности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можно и нужно в дошкольном детстве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/>
              <a:t>Противоречия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необходимостью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раскрытия индивидуальных способностей ребенка и отсутствием системы психолого-педагогического сопровождения способных и одаренных детей;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между приоритетной ролью взрослого в раскрытии индивидуальных способностей дошкольника и недостаточной профессиональной компетентностью  педагогов;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между необходимостью индивидуального подхода в становлении самостоятельности и инициативности  одаренного ребенка и недостаточной разработанностью  педагогических технологий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/>
              <a:t>Проблема: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создание условий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выявления, развития способностей и талантов детей в условиях дошкольного учреждения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/>
              <a:t>Идея изменения:</a:t>
            </a:r>
            <a:r>
              <a:rPr lang="ru-RU" sz="1600" i="1" dirty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создание системы раннего выявления и сопровождения одаренных детей в условиях ДОУ; разработка современных технологий организации работы с одаренными детьми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Заголовок 1"/>
          <p:cNvSpPr>
            <a:spLocks noGrp="1"/>
          </p:cNvSpPr>
          <p:nvPr>
            <p:ph type="title"/>
          </p:nvPr>
        </p:nvSpPr>
        <p:spPr>
          <a:xfrm>
            <a:off x="468313" y="31750"/>
            <a:ext cx="5626100" cy="6604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Методическая результативность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8064500" cy="3887788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Организация и проведение ОУ конференций, семинаров, творческих отчётов, круглых столов, консультаций, презентаций и т.д.). </a:t>
            </a:r>
            <a:endParaRPr lang="ru-RU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u="sng" dirty="0">
                <a:latin typeface="Times New Roman" pitchFamily="18" charset="0"/>
                <a:cs typeface="Times New Roman" pitchFamily="18" charset="0"/>
              </a:rPr>
              <a:t>Мероприятия  муниципального, регионального и Всероссийского уровня </a:t>
            </a:r>
            <a:r>
              <a:rPr lang="ru-RU" sz="1500" u="sng" dirty="0" smtClean="0">
                <a:latin typeface="Times New Roman" pitchFamily="18" charset="0"/>
                <a:cs typeface="Times New Roman" pitchFamily="18" charset="0"/>
              </a:rPr>
              <a:t>-21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Среди них: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опыта работы педагогической общественности г. Екатеринбурга в рамках сотрудничества с Центром «Одаренность и технологии». Педагогическая лаборатория «Растим любознательных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опыта работы на городском научно-практическом  семинаре «Содержание и организация образовательного процесса в ДОУ в соответствии с ФГТ к структуре ООП ДО»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«Внедрение новых форм организации детской деятельности в практике работы МДОУ Центр развития ребенка детский сад № 103 «Родники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Областной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педагогический форум «Ребенок в современном образовательном пространстве»: стендовый доклад; педагогическая мастерская на базе Центра «Современные технологии дошкольного образования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6676" name="Picture 2" descr="D:\Ольга\грамоты, награды\симонова\а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4591050"/>
            <a:ext cx="1512888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7" name="Picture 3" descr="D:\Ольга\грамоты, награды\симонова\благодарственное письм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600575"/>
            <a:ext cx="14382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8" name="Picture 4" descr="D:\Ольга\грамоты, награды\Шлыкова\а0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4559300"/>
            <a:ext cx="15113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9" name="Picture 6" descr="D:\Ольга\грамоты, награды\Общие\шлыково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4600575"/>
            <a:ext cx="151288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2349500"/>
            <a:ext cx="8064500" cy="423545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XIY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международная конференция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Технологизация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современного урока – инновационный ресурс обеспечения качества образования»: презентация деятельности ОУ по проблемам конференции (сообщение, открытые мероприятия, мастер-классы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опыта работы с одаренными детьми на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межрегиональной специализированной выставке «Мать и дитя» в рамках круглого стола «Первые шаги к успеху: поддержка, развитие индивидуальных способностей ребенка» , организованного ГБОУ ДПО СО «ИРО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Семинар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слушателей повышения квалификации ИРО на тему «Ребенок в современном образовательном пространстве. Педагогические технологии ДОУ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Мероприятия  общешкольного и районного уровня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- 5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7699" name="Picture 2" descr="D:\Ольга\грамоты, награды\Общие\дипломант II степен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96838"/>
            <a:ext cx="14763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0" name="Picture 3" descr="D:\Ольга\грамоты, награды\Общие\2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20688"/>
            <a:ext cx="19621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1" name="Picture 4" descr="D:\Ольга\грамоты, награды\Общие\2010-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161925"/>
            <a:ext cx="143986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2" name="Picture 6" descr="D:\Ольга\KRASOTA\для работы и дизайна\00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5014913"/>
            <a:ext cx="14509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Заголовок 1"/>
          <p:cNvSpPr>
            <a:spLocks noGrp="1"/>
          </p:cNvSpPr>
          <p:nvPr>
            <p:ph type="title"/>
          </p:nvPr>
        </p:nvSpPr>
        <p:spPr>
          <a:xfrm>
            <a:off x="-12700" y="404813"/>
            <a:ext cx="8229600" cy="1143000"/>
          </a:xfrm>
        </p:spPr>
        <p:txBody>
          <a:bodyPr/>
          <a:lstStyle/>
          <a:p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Наличие и реализация  собственных программ повышения квалификации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23" name="Объект 2"/>
          <p:cNvSpPr>
            <a:spLocks noGrp="1"/>
          </p:cNvSpPr>
          <p:nvPr>
            <p:ph idx="1"/>
          </p:nvPr>
        </p:nvSpPr>
        <p:spPr>
          <a:xfrm>
            <a:off x="323850" y="1844675"/>
            <a:ext cx="8229600" cy="4525963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Современные формы организации  образовательного процесса в ДОУ.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Ребенок в современном образовательном пространстве.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Педагогические технологии развития способностей и талантов детей.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Обеспечение благоприятного фона жизнедеятельности детей в ДОУ. 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Проектирование образовательного процесса в ДОУ в соответствии с ФГТ ООП ДО.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Апробация модели  оценки результативности образовательного процесса в ДОУ.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Заголовок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6059487" cy="6350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Сеть социального  партнерства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747" name="Объект 2"/>
          <p:cNvSpPr>
            <a:spLocks noGrp="1"/>
          </p:cNvSpPr>
          <p:nvPr>
            <p:ph idx="1"/>
          </p:nvPr>
        </p:nvSpPr>
        <p:spPr>
          <a:xfrm>
            <a:off x="22225" y="692150"/>
            <a:ext cx="8229600" cy="5949950"/>
          </a:xfrm>
        </p:spPr>
        <p:txBody>
          <a:bodyPr/>
          <a:lstStyle/>
          <a:p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Музеи  г. Екатеринбурга</a:t>
            </a:r>
            <a:endParaRPr lang="en-US" sz="15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Областная государственная Филармония </a:t>
            </a: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ГБОУ ДПО СО «ИРО», </a:t>
            </a: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Центр «Одаренность и технологии», </a:t>
            </a: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МБУ ИМЦ «Екатеринбургский Дом Учителя», </a:t>
            </a: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ГБОУ СО «Дворец Молодежи», </a:t>
            </a: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УрГПУ, </a:t>
            </a: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Уральская государственная  медицинская академия (УГМА), </a:t>
            </a: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МБДОУ ЦРР «Радуга»,  </a:t>
            </a: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редакция  журналов «Дошкольная педагогика», «Детский сад: теория и практика», </a:t>
            </a: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ООО Международный центр практической психологии ФГБОУ ВПО Новосибирский государственный педагогический университет, </a:t>
            </a: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Издательство «Страна фантазий», </a:t>
            </a: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Кировская районная территориальная избирательная комиссия города Екатеринбурга, </a:t>
            </a: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Международный благотворительный Фонд поддержки и развития культуры и образования «Мир на ладони», </a:t>
            </a: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Свердловская областная детская общественная организация Детский Творческий Союз             «Пять с плюсом», </a:t>
            </a: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Детская эстрадная студия «Джамайка», </a:t>
            </a: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МОУ ДОД Городской детский экологический центр,</a:t>
            </a: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 Международный Онлайн Развивающий Центр школьников (МОРЦ),</a:t>
            </a: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 Федеральный образовательный портал </a:t>
            </a: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vsewebinary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, Центр образовательных инициатив. </a:t>
            </a:r>
            <a:endParaRPr lang="ru-RU" sz="1500" smtClean="0"/>
          </a:p>
          <a:p>
            <a:endParaRPr lang="ru-RU" sz="15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4356100" y="1268413"/>
            <a:ext cx="4318000" cy="3024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Спасибо </a:t>
            </a:r>
          </a:p>
          <a:p>
            <a:pPr algn="ctr"/>
            <a:r>
              <a:rPr lang="ru-RU" sz="3600" b="1" kern="1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за </a:t>
            </a:r>
          </a:p>
          <a:p>
            <a:pPr algn="ctr"/>
            <a:r>
              <a:rPr lang="ru-RU" sz="3600" b="1" kern="1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внимание!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333375"/>
            <a:ext cx="7416800" cy="5759450"/>
          </a:xfrm>
        </p:spPr>
        <p:txBody>
          <a:bodyPr rtlCol="0">
            <a:normAutofit fontScale="70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i="1" dirty="0"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3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благоприятных условий для развития способностей, талантов детей дошкольного возраста через оптимальную образовательную структуру Центра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800" b="1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3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создать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систему  выявления и сопровождения одаренных детей в условиях ДОУ; разработать и внедрить в образовательную практику Центра  современные технологии организации работы с одаренными детьми; повысить психолого-педагогическую компетентность педагогов по индивидуализации образовательного процесса.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Концептуальные </a:t>
            </a:r>
            <a:r>
              <a:rPr lang="ru-RU" sz="3800" b="1" i="1" dirty="0">
                <a:latin typeface="Times New Roman" pitchFamily="18" charset="0"/>
                <a:cs typeface="Times New Roman" pitchFamily="18" charset="0"/>
              </a:rPr>
              <a:t>основания деятельности:  </a:t>
            </a:r>
            <a:endParaRPr lang="ru-RU" sz="3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одаренность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– это системное, развивающееся в течение жизни качество психики, которое определяет возможность достижения человеком более высоких результатов в одном или нескольких видах деятельности по сравнению с другими людьми. Раннее выявление и развитие способностей, талантов детей дошкольного возраста способствует их успешной социализации, раскрытию личностного потенциала ребенка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2099" name="Picture 3" descr="D:\Ольга\KRASOTA\для работы и дизайна\Безимени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589588"/>
            <a:ext cx="1265238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8507412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Основное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содержание деятельности 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проекту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i="1" dirty="0"/>
              <a:t/>
            </a:r>
            <a:br>
              <a:rPr lang="ru-RU" sz="2800" i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2060575"/>
            <a:ext cx="7850188" cy="4525963"/>
          </a:xfrm>
        </p:spPr>
        <p:txBody>
          <a:bodyPr rtlCol="0">
            <a:normAutofit fontScale="6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мониторинга определения и развития индивидуальных психолого-педагогических особенностей дошкольника,  выявления способностей и одаренности;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системы психолого-педагогического сопровождения одаренного ребенка;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современных педагогических технологий работы с одаренными детьми;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 и проектов развития сферы дополнительного образования в Центре; повышение квалификации педагогических работников через систему методических мероприятий ДОУ, курсов повышения квалификации разного уровня;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обобщение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распространение педагогического опыта;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просветительская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партнерская работа с родителями, общественными организациями, учреждениями дополнительного образования.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148513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Планируемый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изменений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744663"/>
            <a:ext cx="7488237" cy="4421187"/>
          </a:xfrm>
        </p:spPr>
        <p:txBody>
          <a:bodyPr rtlCol="0">
            <a:normAutofit fontScale="6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уровне ребенка: выявление задатков и развитие способностей детей к определенным видам деятельности; психологический комфорт и защищенность; успешность на следующей ступени образования;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уровне педагогов: рост профессионального мастерства; овладение современными педагогическими технологиями; призовые места в профессиональных  конкурсах;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уровне Центра: создана и реализуется модель развития способностей и талантов детей дошкольного возраста в условиях ЦРР; повышение качества образования в ДОУ, высокий рейтинг среди дошкольных образовательных учреждений г. Екатеринбурга;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уровне семьи: рост педагогической компетентности; удовлетворенность образовательной деятельностью Центра;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уровне района, города: ресурсный центр по организации работы с одаренными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детьми.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1"/>
          <p:cNvSpPr txBox="1">
            <a:spLocks noChangeArrowheads="1"/>
          </p:cNvSpPr>
          <p:nvPr/>
        </p:nvSpPr>
        <p:spPr bwMode="auto">
          <a:xfrm>
            <a:off x="900113" y="0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3A0000"/>
                </a:solidFill>
                <a:latin typeface="Times New Roman" pitchFamily="18" charset="0"/>
              </a:rPr>
              <a:t>Структура развития детской одаренности</a:t>
            </a:r>
          </a:p>
        </p:txBody>
      </p:sp>
      <p:sp>
        <p:nvSpPr>
          <p:cNvPr id="135171" name="AutoShape 23"/>
          <p:cNvSpPr>
            <a:spLocks noChangeArrowheads="1"/>
          </p:cNvSpPr>
          <p:nvPr/>
        </p:nvSpPr>
        <p:spPr bwMode="auto">
          <a:xfrm>
            <a:off x="323850" y="620713"/>
            <a:ext cx="5400675" cy="431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002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2600"/>
                </a:solidFill>
                <a:latin typeface="Times New Roman" pitchFamily="18" charset="0"/>
              </a:rPr>
              <a:t>СОЗДАНИЕ УСЛОВИЙ ДЛЯ РАЗВИТИЯ</a:t>
            </a:r>
          </a:p>
        </p:txBody>
      </p:sp>
      <p:sp>
        <p:nvSpPr>
          <p:cNvPr id="135172" name="Rectangle 24"/>
          <p:cNvSpPr>
            <a:spLocks noChangeArrowheads="1"/>
          </p:cNvSpPr>
          <p:nvPr/>
        </p:nvSpPr>
        <p:spPr bwMode="auto">
          <a:xfrm>
            <a:off x="323850" y="1268413"/>
            <a:ext cx="1511300" cy="865187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2142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>
                <a:solidFill>
                  <a:srgbClr val="000000"/>
                </a:solidFill>
                <a:latin typeface="Times New Roman" pitchFamily="18" charset="0"/>
              </a:rPr>
              <a:t>Совместная деятельность</a:t>
            </a:r>
          </a:p>
          <a:p>
            <a:pPr algn="ctr"/>
            <a:r>
              <a:rPr lang="ru-RU" sz="1000" b="1">
                <a:solidFill>
                  <a:srgbClr val="000000"/>
                </a:solidFill>
                <a:latin typeface="Times New Roman" pitchFamily="18" charset="0"/>
              </a:rPr>
              <a:t>педагога с детьми</a:t>
            </a:r>
          </a:p>
        </p:txBody>
      </p:sp>
      <p:sp>
        <p:nvSpPr>
          <p:cNvPr id="135173" name="Rectangle 25"/>
          <p:cNvSpPr>
            <a:spLocks noChangeArrowheads="1"/>
          </p:cNvSpPr>
          <p:nvPr/>
        </p:nvSpPr>
        <p:spPr bwMode="auto">
          <a:xfrm>
            <a:off x="323850" y="2349500"/>
            <a:ext cx="1511300" cy="720725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2142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>
                <a:solidFill>
                  <a:srgbClr val="000000"/>
                </a:solidFill>
                <a:latin typeface="Times New Roman" pitchFamily="18" charset="0"/>
              </a:rPr>
              <a:t>Самостоятельная </a:t>
            </a:r>
            <a:br>
              <a:rPr lang="ru-RU" sz="10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000" b="1">
                <a:solidFill>
                  <a:srgbClr val="000000"/>
                </a:solidFill>
                <a:latin typeface="Times New Roman" pitchFamily="18" charset="0"/>
              </a:rPr>
              <a:t>деятельность</a:t>
            </a:r>
          </a:p>
        </p:txBody>
      </p:sp>
      <p:sp>
        <p:nvSpPr>
          <p:cNvPr id="135174" name="Rectangle 26"/>
          <p:cNvSpPr>
            <a:spLocks noChangeArrowheads="1"/>
          </p:cNvSpPr>
          <p:nvPr/>
        </p:nvSpPr>
        <p:spPr bwMode="auto">
          <a:xfrm>
            <a:off x="323850" y="3213100"/>
            <a:ext cx="1511300" cy="647700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2142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>
                <a:solidFill>
                  <a:srgbClr val="000000"/>
                </a:solidFill>
                <a:latin typeface="Times New Roman" pitchFamily="18" charset="0"/>
              </a:rPr>
              <a:t>Дополнительное </a:t>
            </a:r>
          </a:p>
          <a:p>
            <a:pPr algn="ctr"/>
            <a:r>
              <a:rPr lang="ru-RU" sz="1000" b="1">
                <a:solidFill>
                  <a:srgbClr val="000000"/>
                </a:solidFill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135175" name="Rectangle 27"/>
          <p:cNvSpPr>
            <a:spLocks noChangeArrowheads="1"/>
          </p:cNvSpPr>
          <p:nvPr/>
        </p:nvSpPr>
        <p:spPr bwMode="auto">
          <a:xfrm>
            <a:off x="323850" y="4076700"/>
            <a:ext cx="1511300" cy="647700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2142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>
                <a:solidFill>
                  <a:srgbClr val="000000"/>
                </a:solidFill>
                <a:latin typeface="Times New Roman" pitchFamily="18" charset="0"/>
              </a:rPr>
              <a:t>Педагогические</a:t>
            </a:r>
            <a:br>
              <a:rPr lang="ru-RU" sz="10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000" b="1">
                <a:solidFill>
                  <a:srgbClr val="000000"/>
                </a:solidFill>
                <a:latin typeface="Times New Roman" pitchFamily="18" charset="0"/>
              </a:rPr>
              <a:t> технологии</a:t>
            </a:r>
          </a:p>
        </p:txBody>
      </p:sp>
      <p:cxnSp>
        <p:nvCxnSpPr>
          <p:cNvPr id="135176" name="AutoShape 33"/>
          <p:cNvCxnSpPr>
            <a:cxnSpLocks noChangeShapeType="1"/>
            <a:stCxn id="135171" idx="4"/>
            <a:endCxn id="135175" idx="1"/>
          </p:cNvCxnSpPr>
          <p:nvPr/>
        </p:nvCxnSpPr>
        <p:spPr bwMode="auto">
          <a:xfrm rot="10800000" flipV="1">
            <a:off x="304800" y="836613"/>
            <a:ext cx="19050" cy="3563937"/>
          </a:xfrm>
          <a:prstGeom prst="bentConnector3">
            <a:avLst>
              <a:gd name="adj1" fmla="val 1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35177" name="AutoShape 34"/>
          <p:cNvCxnSpPr>
            <a:cxnSpLocks noChangeShapeType="1"/>
            <a:stCxn id="135171" idx="4"/>
            <a:endCxn id="135172" idx="1"/>
          </p:cNvCxnSpPr>
          <p:nvPr/>
        </p:nvCxnSpPr>
        <p:spPr bwMode="auto">
          <a:xfrm rot="10800000" flipV="1">
            <a:off x="304800" y="836613"/>
            <a:ext cx="19050" cy="865187"/>
          </a:xfrm>
          <a:prstGeom prst="bentConnector3">
            <a:avLst>
              <a:gd name="adj1" fmla="val 1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35178" name="AutoShape 35"/>
          <p:cNvCxnSpPr>
            <a:cxnSpLocks noChangeShapeType="1"/>
            <a:stCxn id="135171" idx="4"/>
            <a:endCxn id="135173" idx="1"/>
          </p:cNvCxnSpPr>
          <p:nvPr/>
        </p:nvCxnSpPr>
        <p:spPr bwMode="auto">
          <a:xfrm rot="10800000" flipV="1">
            <a:off x="304800" y="836613"/>
            <a:ext cx="19050" cy="1873250"/>
          </a:xfrm>
          <a:prstGeom prst="bentConnector3">
            <a:avLst>
              <a:gd name="adj1" fmla="val 1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35179" name="AutoShape 36"/>
          <p:cNvCxnSpPr>
            <a:cxnSpLocks noChangeShapeType="1"/>
            <a:stCxn id="135171" idx="4"/>
            <a:endCxn id="135174" idx="1"/>
          </p:cNvCxnSpPr>
          <p:nvPr/>
        </p:nvCxnSpPr>
        <p:spPr bwMode="auto">
          <a:xfrm rot="10800000" flipV="1">
            <a:off x="304800" y="836613"/>
            <a:ext cx="19050" cy="2700337"/>
          </a:xfrm>
          <a:prstGeom prst="bentConnector3">
            <a:avLst>
              <a:gd name="adj1" fmla="val 1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35180" name="Rectangle 37"/>
          <p:cNvSpPr>
            <a:spLocks noChangeArrowheads="1"/>
          </p:cNvSpPr>
          <p:nvPr/>
        </p:nvSpPr>
        <p:spPr bwMode="auto">
          <a:xfrm>
            <a:off x="2124075" y="1268413"/>
            <a:ext cx="1439863" cy="863600"/>
          </a:xfrm>
          <a:prstGeom prst="rect">
            <a:avLst/>
          </a:prstGeom>
          <a:noFill/>
          <a:ln w="9525">
            <a:solidFill>
              <a:srgbClr val="2142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600" b="1">
                <a:solidFill>
                  <a:srgbClr val="000000"/>
                </a:solidFill>
                <a:latin typeface="Times New Roman" pitchFamily="18" charset="0"/>
              </a:rPr>
              <a:t>Формы работы</a:t>
            </a:r>
            <a:endParaRPr lang="ru-RU" sz="600" b="1" u="sng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Исследование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Экспериментировании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Коллекционирование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Проект«Путешествие по реке времени»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Проект «Путешествие по карте»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Праздники, досуги</a:t>
            </a:r>
          </a:p>
        </p:txBody>
      </p:sp>
      <p:sp>
        <p:nvSpPr>
          <p:cNvPr id="135181" name="Rectangle 38"/>
          <p:cNvSpPr>
            <a:spLocks noChangeArrowheads="1"/>
          </p:cNvSpPr>
          <p:nvPr/>
        </p:nvSpPr>
        <p:spPr bwMode="auto">
          <a:xfrm>
            <a:off x="3708400" y="1268413"/>
            <a:ext cx="865188" cy="863600"/>
          </a:xfrm>
          <a:prstGeom prst="rect">
            <a:avLst/>
          </a:prstGeom>
          <a:noFill/>
          <a:ln w="9525">
            <a:solidFill>
              <a:srgbClr val="2142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600" b="1">
                <a:solidFill>
                  <a:srgbClr val="000000"/>
                </a:solidFill>
                <a:latin typeface="Times New Roman" pitchFamily="18" charset="0"/>
              </a:rPr>
              <a:t>Формы организации</a:t>
            </a:r>
            <a:br>
              <a:rPr lang="ru-RU" sz="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Групповое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Команда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Бригада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В паре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Индивидуально</a:t>
            </a:r>
          </a:p>
        </p:txBody>
      </p:sp>
      <p:sp>
        <p:nvSpPr>
          <p:cNvPr id="135182" name="Rectangle 39"/>
          <p:cNvSpPr>
            <a:spLocks noChangeArrowheads="1"/>
          </p:cNvSpPr>
          <p:nvPr/>
        </p:nvSpPr>
        <p:spPr bwMode="auto">
          <a:xfrm>
            <a:off x="4716463" y="1268413"/>
            <a:ext cx="1008062" cy="863600"/>
          </a:xfrm>
          <a:prstGeom prst="rect">
            <a:avLst/>
          </a:prstGeom>
          <a:noFill/>
          <a:ln w="9525">
            <a:solidFill>
              <a:srgbClr val="2142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600" b="1">
                <a:solidFill>
                  <a:srgbClr val="000000"/>
                </a:solidFill>
                <a:latin typeface="Times New Roman" pitchFamily="18" charset="0"/>
              </a:rPr>
              <a:t>Способ </a:t>
            </a:r>
            <a:br>
              <a:rPr lang="ru-RU" sz="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600" b="1">
                <a:solidFill>
                  <a:srgbClr val="000000"/>
                </a:solidFill>
                <a:latin typeface="Times New Roman" pitchFamily="18" charset="0"/>
              </a:rPr>
              <a:t>предъявления результата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Сообщение, доклад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Макет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Модель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Рисунок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Рассказ, книга </a:t>
            </a:r>
          </a:p>
        </p:txBody>
      </p:sp>
      <p:sp>
        <p:nvSpPr>
          <p:cNvPr id="135183" name="Rectangle 47"/>
          <p:cNvSpPr>
            <a:spLocks noChangeArrowheads="1"/>
          </p:cNvSpPr>
          <p:nvPr/>
        </p:nvSpPr>
        <p:spPr bwMode="auto">
          <a:xfrm>
            <a:off x="2124075" y="2349500"/>
            <a:ext cx="2160588" cy="719138"/>
          </a:xfrm>
          <a:prstGeom prst="rect">
            <a:avLst/>
          </a:prstGeom>
          <a:noFill/>
          <a:ln w="9525">
            <a:solidFill>
              <a:srgbClr val="2142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</a:rPr>
              <a:t>Центр исследования и экспериментирования</a:t>
            </a:r>
          </a:p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</a:rPr>
              <a:t>Центр художественного творчества</a:t>
            </a:r>
          </a:p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</a:rPr>
              <a:t>Двигательный центр</a:t>
            </a:r>
          </a:p>
        </p:txBody>
      </p:sp>
      <p:sp>
        <p:nvSpPr>
          <p:cNvPr id="135184" name="Rectangle 48"/>
          <p:cNvSpPr>
            <a:spLocks noChangeArrowheads="1"/>
          </p:cNvSpPr>
          <p:nvPr/>
        </p:nvSpPr>
        <p:spPr bwMode="auto">
          <a:xfrm>
            <a:off x="2124075" y="3213100"/>
            <a:ext cx="2160588" cy="647700"/>
          </a:xfrm>
          <a:prstGeom prst="rect">
            <a:avLst/>
          </a:prstGeom>
          <a:noFill/>
          <a:ln w="9525">
            <a:solidFill>
              <a:srgbClr val="2142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600" b="1">
                <a:solidFill>
                  <a:srgbClr val="000000"/>
                </a:solidFill>
                <a:latin typeface="Times New Roman" pitchFamily="18" charset="0"/>
              </a:rPr>
              <a:t>Кружки, секции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«Вместе с нами- оригами»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 Баскетбол,  Сумо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Сказочные лабиринты игры, Ритмика и танец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«Волшебная кисточка»    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Кружок «Сто фантазий в голове»</a:t>
            </a:r>
          </a:p>
        </p:txBody>
      </p:sp>
      <p:sp>
        <p:nvSpPr>
          <p:cNvPr id="135185" name="Rectangle 49"/>
          <p:cNvSpPr>
            <a:spLocks noChangeArrowheads="1"/>
          </p:cNvSpPr>
          <p:nvPr/>
        </p:nvSpPr>
        <p:spPr bwMode="auto">
          <a:xfrm>
            <a:off x="2124075" y="4076700"/>
            <a:ext cx="2160588" cy="647700"/>
          </a:xfrm>
          <a:prstGeom prst="rect">
            <a:avLst/>
          </a:prstGeom>
          <a:noFill/>
          <a:ln w="9525">
            <a:solidFill>
              <a:srgbClr val="2142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Триз-РТВ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Исследовательское обучение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Технология развивающих игр Воскобовича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Школы игровых технологий Персон-АЖ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Технология «Школы мяча»</a:t>
            </a:r>
          </a:p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Технология Музейной педагогики</a:t>
            </a:r>
          </a:p>
        </p:txBody>
      </p:sp>
      <p:sp>
        <p:nvSpPr>
          <p:cNvPr id="15378" name="Line 50"/>
          <p:cNvSpPr>
            <a:spLocks noChangeShapeType="1"/>
          </p:cNvSpPr>
          <p:nvPr/>
        </p:nvSpPr>
        <p:spPr bwMode="auto">
          <a:xfrm>
            <a:off x="1835150" y="27813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9" name="Line 51"/>
          <p:cNvSpPr>
            <a:spLocks noChangeShapeType="1"/>
          </p:cNvSpPr>
          <p:nvPr/>
        </p:nvSpPr>
        <p:spPr bwMode="auto">
          <a:xfrm>
            <a:off x="1835150" y="35004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80" name="Line 52"/>
          <p:cNvSpPr>
            <a:spLocks noChangeShapeType="1"/>
          </p:cNvSpPr>
          <p:nvPr/>
        </p:nvSpPr>
        <p:spPr bwMode="auto">
          <a:xfrm>
            <a:off x="1835150" y="44370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189" name="AutoShape 53"/>
          <p:cNvSpPr>
            <a:spLocks noChangeArrowheads="1"/>
          </p:cNvSpPr>
          <p:nvPr/>
        </p:nvSpPr>
        <p:spPr bwMode="auto">
          <a:xfrm>
            <a:off x="323850" y="4868863"/>
            <a:ext cx="360363" cy="1800225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36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600000"/>
                </a:solidFill>
                <a:latin typeface="Times New Roman" pitchFamily="18" charset="0"/>
              </a:rPr>
              <a:t>Р</a:t>
            </a:r>
          </a:p>
          <a:p>
            <a:pPr algn="ctr"/>
            <a:r>
              <a:rPr lang="ru-RU" sz="1200" b="1">
                <a:solidFill>
                  <a:srgbClr val="600000"/>
                </a:solidFill>
                <a:latin typeface="Times New Roman" pitchFamily="18" charset="0"/>
              </a:rPr>
              <a:t>Е</a:t>
            </a:r>
          </a:p>
          <a:p>
            <a:pPr algn="ctr"/>
            <a:r>
              <a:rPr lang="ru-RU" sz="1200" b="1">
                <a:solidFill>
                  <a:srgbClr val="600000"/>
                </a:solidFill>
                <a:latin typeface="Times New Roman" pitchFamily="18" charset="0"/>
              </a:rPr>
              <a:t>З</a:t>
            </a:r>
          </a:p>
          <a:p>
            <a:pPr algn="ctr"/>
            <a:r>
              <a:rPr lang="ru-RU" sz="1200" b="1">
                <a:solidFill>
                  <a:srgbClr val="600000"/>
                </a:solidFill>
                <a:latin typeface="Times New Roman" pitchFamily="18" charset="0"/>
              </a:rPr>
              <a:t>У</a:t>
            </a:r>
          </a:p>
          <a:p>
            <a:pPr algn="ctr"/>
            <a:r>
              <a:rPr lang="ru-RU" sz="1200" b="1">
                <a:solidFill>
                  <a:srgbClr val="600000"/>
                </a:solidFill>
                <a:latin typeface="Times New Roman" pitchFamily="18" charset="0"/>
              </a:rPr>
              <a:t>Л</a:t>
            </a:r>
          </a:p>
          <a:p>
            <a:pPr algn="ctr"/>
            <a:r>
              <a:rPr lang="ru-RU" sz="1200" b="1">
                <a:solidFill>
                  <a:srgbClr val="600000"/>
                </a:solidFill>
                <a:latin typeface="Times New Roman" pitchFamily="18" charset="0"/>
              </a:rPr>
              <a:t>Ь</a:t>
            </a:r>
          </a:p>
          <a:p>
            <a:pPr algn="ctr"/>
            <a:r>
              <a:rPr lang="ru-RU" sz="1200" b="1">
                <a:solidFill>
                  <a:srgbClr val="600000"/>
                </a:solidFill>
                <a:latin typeface="Times New Roman" pitchFamily="18" charset="0"/>
              </a:rPr>
              <a:t>Т</a:t>
            </a:r>
          </a:p>
          <a:p>
            <a:pPr algn="ctr"/>
            <a:r>
              <a:rPr lang="ru-RU" sz="1200" b="1">
                <a:solidFill>
                  <a:srgbClr val="600000"/>
                </a:solidFill>
                <a:latin typeface="Times New Roman" pitchFamily="18" charset="0"/>
              </a:rPr>
              <a:t>А</a:t>
            </a:r>
          </a:p>
          <a:p>
            <a:pPr algn="ctr"/>
            <a:r>
              <a:rPr lang="ru-RU" sz="1200" b="1">
                <a:solidFill>
                  <a:srgbClr val="600000"/>
                </a:solidFill>
                <a:latin typeface="Times New Roman" pitchFamily="18" charset="0"/>
              </a:rPr>
              <a:t>Т</a:t>
            </a:r>
          </a:p>
        </p:txBody>
      </p:sp>
      <p:sp>
        <p:nvSpPr>
          <p:cNvPr id="135190" name="Rectangle 61"/>
          <p:cNvSpPr>
            <a:spLocks noChangeArrowheads="1"/>
          </p:cNvSpPr>
          <p:nvPr/>
        </p:nvSpPr>
        <p:spPr bwMode="auto">
          <a:xfrm>
            <a:off x="971550" y="4941888"/>
            <a:ext cx="37449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00000"/>
              </a:lnSpc>
            </a:pPr>
            <a:r>
              <a:rPr lang="ru-RU" sz="1000" b="1">
                <a:solidFill>
                  <a:srgbClr val="000000"/>
                </a:solidFill>
                <a:latin typeface="Times New Roman" pitchFamily="18" charset="0"/>
              </a:rPr>
              <a:t>Физическое, психическое здоровье</a:t>
            </a:r>
            <a:endParaRPr 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1000" b="1">
                <a:solidFill>
                  <a:srgbClr val="000000"/>
                </a:solidFill>
                <a:latin typeface="Times New Roman" pitchFamily="18" charset="0"/>
              </a:rPr>
              <a:t>Креативность</a:t>
            </a:r>
            <a:endParaRPr 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1000" b="1">
                <a:solidFill>
                  <a:srgbClr val="000000"/>
                </a:solidFill>
                <a:latin typeface="Times New Roman" pitchFamily="18" charset="0"/>
              </a:rPr>
              <a:t>Интеллектуальная активность</a:t>
            </a:r>
            <a:endParaRPr 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1000" b="1">
                <a:solidFill>
                  <a:srgbClr val="000000"/>
                </a:solidFill>
                <a:latin typeface="Times New Roman" pitchFamily="18" charset="0"/>
              </a:rPr>
              <a:t>Самостоятельность, коммуникабельность, уверенность в себе</a:t>
            </a:r>
            <a:endParaRPr 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1000" b="1">
                <a:solidFill>
                  <a:srgbClr val="000000"/>
                </a:solidFill>
                <a:latin typeface="Times New Roman" pitchFamily="18" charset="0"/>
              </a:rPr>
              <a:t>Способность к самоорганизации</a:t>
            </a:r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83" name="Line 62"/>
          <p:cNvSpPr>
            <a:spLocks noChangeShapeType="1"/>
          </p:cNvSpPr>
          <p:nvPr/>
        </p:nvSpPr>
        <p:spPr bwMode="auto">
          <a:xfrm>
            <a:off x="684213" y="52292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84" name="Line 63"/>
          <p:cNvSpPr>
            <a:spLocks noChangeShapeType="1"/>
          </p:cNvSpPr>
          <p:nvPr/>
        </p:nvSpPr>
        <p:spPr bwMode="auto">
          <a:xfrm>
            <a:off x="684213" y="580548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85" name="Line 66"/>
          <p:cNvSpPr>
            <a:spLocks noChangeShapeType="1"/>
          </p:cNvSpPr>
          <p:nvPr/>
        </p:nvSpPr>
        <p:spPr bwMode="auto">
          <a:xfrm>
            <a:off x="684213" y="60928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86" name="Line 67"/>
          <p:cNvSpPr>
            <a:spLocks noChangeShapeType="1"/>
          </p:cNvSpPr>
          <p:nvPr/>
        </p:nvSpPr>
        <p:spPr bwMode="auto">
          <a:xfrm>
            <a:off x="684213" y="645318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87" name="Line 68"/>
          <p:cNvSpPr>
            <a:spLocks noChangeShapeType="1"/>
          </p:cNvSpPr>
          <p:nvPr/>
        </p:nvSpPr>
        <p:spPr bwMode="auto">
          <a:xfrm>
            <a:off x="684213" y="55165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196" name="AutoShape 69"/>
          <p:cNvSpPr>
            <a:spLocks noChangeArrowheads="1"/>
          </p:cNvSpPr>
          <p:nvPr/>
        </p:nvSpPr>
        <p:spPr bwMode="auto">
          <a:xfrm>
            <a:off x="5003800" y="3357563"/>
            <a:ext cx="3960813" cy="504825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002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2600"/>
                </a:solidFill>
                <a:latin typeface="Times New Roman" pitchFamily="18" charset="0"/>
              </a:rPr>
              <a:t>УСЛОВИЯ</a:t>
            </a:r>
          </a:p>
        </p:txBody>
      </p:sp>
      <p:sp>
        <p:nvSpPr>
          <p:cNvPr id="135197" name="Rectangle 70"/>
          <p:cNvSpPr>
            <a:spLocks noChangeArrowheads="1"/>
          </p:cNvSpPr>
          <p:nvPr/>
        </p:nvSpPr>
        <p:spPr bwMode="auto">
          <a:xfrm>
            <a:off x="4932363" y="4221163"/>
            <a:ext cx="18002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 b="1" u="sng">
                <a:solidFill>
                  <a:srgbClr val="000000"/>
                </a:solidFill>
                <a:latin typeface="Times New Roman" pitchFamily="18" charset="0"/>
              </a:rPr>
              <a:t>Педагогические кадры</a:t>
            </a:r>
          </a:p>
          <a:p>
            <a:endParaRPr lang="ru-RU" sz="1200" b="1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Аттестованы:</a:t>
            </a:r>
          </a:p>
          <a:p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Высшая квалификационная</a:t>
            </a:r>
            <a:br>
              <a:rPr lang="ru-RU" sz="10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 категория – 11 чел.</a:t>
            </a:r>
          </a:p>
          <a:p>
            <a:endParaRPr 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Первая квалификационная</a:t>
            </a:r>
            <a:br>
              <a:rPr lang="ru-RU" sz="10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 категория – 17 чел.</a:t>
            </a:r>
          </a:p>
          <a:p>
            <a:endParaRPr 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Высшее – 22 чел.</a:t>
            </a:r>
          </a:p>
          <a:p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Среднее-специальное – 6 чел.</a:t>
            </a:r>
          </a:p>
          <a:p>
            <a:endParaRPr lang="ru-RU" sz="1000" b="1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198" name="Rectangle 71"/>
          <p:cNvSpPr>
            <a:spLocks noChangeArrowheads="1"/>
          </p:cNvSpPr>
          <p:nvPr/>
        </p:nvSpPr>
        <p:spPr bwMode="auto">
          <a:xfrm>
            <a:off x="6877050" y="4221163"/>
            <a:ext cx="20161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 b="1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ru-RU" sz="1200" b="1" u="sng">
                <a:solidFill>
                  <a:srgbClr val="000000"/>
                </a:solidFill>
                <a:latin typeface="Times New Roman" pitchFamily="18" charset="0"/>
              </a:rPr>
              <a:t>Предметно-развивающая </a:t>
            </a:r>
            <a:br>
              <a:rPr lang="ru-RU" sz="1200" b="1" u="sng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00"/>
                </a:solidFill>
                <a:latin typeface="Times New Roman" pitchFamily="18" charset="0"/>
              </a:rPr>
              <a:t>                     </a:t>
            </a:r>
            <a:r>
              <a:rPr lang="ru-RU" sz="1200" b="1" u="sng">
                <a:solidFill>
                  <a:srgbClr val="000000"/>
                </a:solidFill>
                <a:latin typeface="Times New Roman" pitchFamily="18" charset="0"/>
              </a:rPr>
              <a:t>среда</a:t>
            </a:r>
          </a:p>
          <a:p>
            <a:endParaRPr lang="ru-RU" sz="1200" b="1" u="sng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Музыкальный зал </a:t>
            </a:r>
          </a:p>
          <a:p>
            <a:pPr>
              <a:lnSpc>
                <a:spcPct val="140000"/>
              </a:lnSpc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Физкультурный зал</a:t>
            </a:r>
          </a:p>
          <a:p>
            <a:pPr>
              <a:lnSpc>
                <a:spcPct val="140000"/>
              </a:lnSpc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Кабинет ИЗО</a:t>
            </a:r>
          </a:p>
          <a:p>
            <a:pPr>
              <a:lnSpc>
                <a:spcPct val="140000"/>
              </a:lnSpc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Кабинет развивающего обучения</a:t>
            </a:r>
          </a:p>
          <a:p>
            <a:pPr>
              <a:lnSpc>
                <a:spcPct val="140000"/>
              </a:lnSpc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Кабинет английского язык</a:t>
            </a:r>
          </a:p>
          <a:p>
            <a:pPr>
              <a:lnSpc>
                <a:spcPct val="140000"/>
              </a:lnSpc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Кабинет психолога</a:t>
            </a:r>
          </a:p>
          <a:p>
            <a:pPr>
              <a:lnSpc>
                <a:spcPct val="140000"/>
              </a:lnSpc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Кабинет логопеда</a:t>
            </a:r>
          </a:p>
          <a:p>
            <a:pPr>
              <a:lnSpc>
                <a:spcPct val="150000"/>
              </a:lnSpc>
            </a:pPr>
            <a:endParaRPr lang="ru-RU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91" name="Line 76"/>
          <p:cNvSpPr>
            <a:spLocks noChangeShapeType="1"/>
          </p:cNvSpPr>
          <p:nvPr/>
        </p:nvSpPr>
        <p:spPr bwMode="auto">
          <a:xfrm>
            <a:off x="5795963" y="38608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92" name="Line 77"/>
          <p:cNvSpPr>
            <a:spLocks noChangeShapeType="1"/>
          </p:cNvSpPr>
          <p:nvPr/>
        </p:nvSpPr>
        <p:spPr bwMode="auto">
          <a:xfrm>
            <a:off x="7956550" y="38608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201" name="AutoShape 79"/>
          <p:cNvSpPr>
            <a:spLocks noChangeArrowheads="1"/>
          </p:cNvSpPr>
          <p:nvPr/>
        </p:nvSpPr>
        <p:spPr bwMode="auto">
          <a:xfrm>
            <a:off x="6443663" y="620713"/>
            <a:ext cx="2232025" cy="431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002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002600"/>
                </a:solidFill>
                <a:latin typeface="Times New Roman" pitchFamily="18" charset="0"/>
              </a:rPr>
              <a:t>ТИПЫ ОДАРЕННОСТИ</a:t>
            </a:r>
          </a:p>
        </p:txBody>
      </p:sp>
      <p:sp>
        <p:nvSpPr>
          <p:cNvPr id="135202" name="Rectangle 83"/>
          <p:cNvSpPr>
            <a:spLocks noChangeArrowheads="1"/>
          </p:cNvSpPr>
          <p:nvPr/>
        </p:nvSpPr>
        <p:spPr bwMode="auto">
          <a:xfrm>
            <a:off x="7019925" y="16287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ИНТЕЛЛЕКТУАЛЬНАЯ</a:t>
            </a:r>
          </a:p>
        </p:txBody>
      </p:sp>
      <p:sp>
        <p:nvSpPr>
          <p:cNvPr id="135203" name="Rectangle 84"/>
          <p:cNvSpPr>
            <a:spLocks noChangeArrowheads="1"/>
          </p:cNvSpPr>
          <p:nvPr/>
        </p:nvSpPr>
        <p:spPr bwMode="auto">
          <a:xfrm>
            <a:off x="7667625" y="1196975"/>
            <a:ext cx="10080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ТВОРЧЕСКАЯ</a:t>
            </a:r>
          </a:p>
        </p:txBody>
      </p:sp>
      <p:sp>
        <p:nvSpPr>
          <p:cNvPr id="135204" name="Rectangle 85"/>
          <p:cNvSpPr>
            <a:spLocks noChangeArrowheads="1"/>
          </p:cNvSpPr>
          <p:nvPr/>
        </p:nvSpPr>
        <p:spPr bwMode="auto">
          <a:xfrm>
            <a:off x="6732588" y="2060575"/>
            <a:ext cx="19446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ЛИДЕРСКАЯ (СОЦИАЛЬНАЯ)</a:t>
            </a:r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205" name="Rectangle 86"/>
          <p:cNvSpPr>
            <a:spLocks noChangeArrowheads="1"/>
          </p:cNvSpPr>
          <p:nvPr/>
        </p:nvSpPr>
        <p:spPr bwMode="auto">
          <a:xfrm>
            <a:off x="6084888" y="2492375"/>
            <a:ext cx="25908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ПСИХОМОТОРНАЯ (ДВИГАТЕЛЬНАЯ)</a:t>
            </a:r>
          </a:p>
        </p:txBody>
      </p:sp>
      <p:cxnSp>
        <p:nvCxnSpPr>
          <p:cNvPr id="135206" name="AutoShape 87"/>
          <p:cNvCxnSpPr>
            <a:cxnSpLocks noChangeShapeType="1"/>
            <a:stCxn id="135201" idx="0"/>
            <a:endCxn id="135203" idx="3"/>
          </p:cNvCxnSpPr>
          <p:nvPr/>
        </p:nvCxnSpPr>
        <p:spPr bwMode="auto">
          <a:xfrm>
            <a:off x="8675688" y="836613"/>
            <a:ext cx="1587" cy="504825"/>
          </a:xfrm>
          <a:prstGeom prst="bent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35207" name="AutoShape 88"/>
          <p:cNvCxnSpPr>
            <a:cxnSpLocks noChangeShapeType="1"/>
            <a:stCxn id="135201" idx="0"/>
            <a:endCxn id="135202" idx="3"/>
          </p:cNvCxnSpPr>
          <p:nvPr/>
        </p:nvCxnSpPr>
        <p:spPr bwMode="auto">
          <a:xfrm>
            <a:off x="8675688" y="836613"/>
            <a:ext cx="1587" cy="936625"/>
          </a:xfrm>
          <a:prstGeom prst="bent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35208" name="AutoShape 89"/>
          <p:cNvCxnSpPr>
            <a:cxnSpLocks noChangeShapeType="1"/>
            <a:stCxn id="135201" idx="0"/>
            <a:endCxn id="135204" idx="3"/>
          </p:cNvCxnSpPr>
          <p:nvPr/>
        </p:nvCxnSpPr>
        <p:spPr bwMode="auto">
          <a:xfrm>
            <a:off x="8675688" y="836613"/>
            <a:ext cx="1587" cy="1368425"/>
          </a:xfrm>
          <a:prstGeom prst="bent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35209" name="AutoShape 90"/>
          <p:cNvCxnSpPr>
            <a:cxnSpLocks noChangeShapeType="1"/>
            <a:stCxn id="135201" idx="0"/>
            <a:endCxn id="135205" idx="3"/>
          </p:cNvCxnSpPr>
          <p:nvPr/>
        </p:nvCxnSpPr>
        <p:spPr bwMode="auto">
          <a:xfrm>
            <a:off x="8675688" y="836613"/>
            <a:ext cx="1587" cy="1800225"/>
          </a:xfrm>
          <a:prstGeom prst="bent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35210" name="AutoShape 94"/>
          <p:cNvCxnSpPr>
            <a:cxnSpLocks noChangeShapeType="1"/>
            <a:stCxn id="135172" idx="3"/>
            <a:endCxn id="135182" idx="2"/>
          </p:cNvCxnSpPr>
          <p:nvPr/>
        </p:nvCxnSpPr>
        <p:spPr bwMode="auto">
          <a:xfrm>
            <a:off x="1854200" y="1701800"/>
            <a:ext cx="3367088" cy="430213"/>
          </a:xfrm>
          <a:prstGeom prst="bentConnector4">
            <a:avLst>
              <a:gd name="adj1" fmla="val 3347"/>
              <a:gd name="adj2" fmla="val 1354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5403" name="Line 96"/>
          <p:cNvSpPr>
            <a:spLocks noChangeShapeType="1"/>
          </p:cNvSpPr>
          <p:nvPr/>
        </p:nvSpPr>
        <p:spPr bwMode="auto">
          <a:xfrm flipV="1">
            <a:off x="2843213" y="21336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404" name="Line 97"/>
          <p:cNvSpPr>
            <a:spLocks noChangeShapeType="1"/>
          </p:cNvSpPr>
          <p:nvPr/>
        </p:nvSpPr>
        <p:spPr bwMode="auto">
          <a:xfrm flipV="1">
            <a:off x="4140200" y="21336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6"/>
          <p:cNvSpPr>
            <a:spLocks noChangeArrowheads="1"/>
          </p:cNvSpPr>
          <p:nvPr/>
        </p:nvSpPr>
        <p:spPr bwMode="auto">
          <a:xfrm>
            <a:off x="725488" y="476250"/>
            <a:ext cx="6696075" cy="72072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25005C"/>
                </a:solidFill>
                <a:latin typeface="Times New Roman" pitchFamily="18" charset="0"/>
              </a:rPr>
              <a:t>Педагогические технологии работы </a:t>
            </a:r>
            <a:br>
              <a:rPr lang="ru-RU" sz="2800" b="1">
                <a:solidFill>
                  <a:srgbClr val="25005C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25005C"/>
                </a:solidFill>
                <a:latin typeface="Times New Roman" pitchFamily="18" charset="0"/>
              </a:rPr>
              <a:t>с одаренными детьми</a:t>
            </a:r>
          </a:p>
        </p:txBody>
      </p:sp>
      <p:sp>
        <p:nvSpPr>
          <p:cNvPr id="136195" name="AutoShape 9"/>
          <p:cNvSpPr>
            <a:spLocks noChangeArrowheads="1"/>
          </p:cNvSpPr>
          <p:nvPr/>
        </p:nvSpPr>
        <p:spPr bwMode="auto">
          <a:xfrm>
            <a:off x="257175" y="5230813"/>
            <a:ext cx="3240088" cy="1008062"/>
          </a:xfrm>
          <a:prstGeom prst="flowChartTerminator">
            <a:avLst/>
          </a:prstGeom>
          <a:solidFill>
            <a:schemeClr val="bg1"/>
          </a:solidFill>
          <a:ln w="57150" cmpd="thinThick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D8D8EC"/>
              </a:buClr>
              <a:buSzPct val="60000"/>
              <a:buFont typeface="Wingdings" pitchFamily="2" charset="2"/>
              <a:buNone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Технология как средство</a:t>
            </a:r>
          </a:p>
          <a:p>
            <a:pPr algn="ctr">
              <a:spcBef>
                <a:spcPct val="20000"/>
              </a:spcBef>
              <a:buClr>
                <a:srgbClr val="D8D8EC"/>
              </a:buClr>
              <a:buSzPct val="60000"/>
              <a:buFont typeface="Wingdings" pitchFamily="2" charset="2"/>
              <a:buNone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социализации  ребенка</a:t>
            </a:r>
          </a:p>
        </p:txBody>
      </p:sp>
      <p:sp>
        <p:nvSpPr>
          <p:cNvPr id="136196" name="AutoShape 7"/>
          <p:cNvSpPr>
            <a:spLocks noChangeArrowheads="1"/>
          </p:cNvSpPr>
          <p:nvPr/>
        </p:nvSpPr>
        <p:spPr bwMode="auto">
          <a:xfrm>
            <a:off x="257175" y="3646488"/>
            <a:ext cx="3241675" cy="1008062"/>
          </a:xfrm>
          <a:prstGeom prst="flowChartTerminator">
            <a:avLst/>
          </a:prstGeom>
          <a:solidFill>
            <a:schemeClr val="bg1"/>
          </a:solidFill>
          <a:ln w="57150" cmpd="thinThick" algn="ctr">
            <a:solidFill>
              <a:srgbClr val="297B5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D8D8EC"/>
              </a:buClr>
              <a:buSzPct val="60000"/>
              <a:buFont typeface="Wingdings" pitchFamily="2" charset="2"/>
              <a:buNone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Технология как акселератор</a:t>
            </a:r>
          </a:p>
          <a:p>
            <a:pPr algn="ctr">
              <a:spcBef>
                <a:spcPct val="20000"/>
              </a:spcBef>
              <a:buClr>
                <a:srgbClr val="D8D8EC"/>
              </a:buClr>
              <a:buSzPct val="60000"/>
              <a:buFont typeface="Wingdings" pitchFamily="2" charset="2"/>
              <a:buNone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развития способностей ребенка</a:t>
            </a:r>
          </a:p>
        </p:txBody>
      </p:sp>
      <p:sp>
        <p:nvSpPr>
          <p:cNvPr id="136197" name="AutoShape 8"/>
          <p:cNvSpPr>
            <a:spLocks noChangeArrowheads="1"/>
          </p:cNvSpPr>
          <p:nvPr/>
        </p:nvSpPr>
        <p:spPr bwMode="auto">
          <a:xfrm>
            <a:off x="257175" y="2135188"/>
            <a:ext cx="3241675" cy="1008062"/>
          </a:xfrm>
          <a:prstGeom prst="flowChartTerminator">
            <a:avLst/>
          </a:prstGeom>
          <a:solidFill>
            <a:schemeClr val="bg1"/>
          </a:solidFill>
          <a:ln w="57150" cmpd="thinThick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D8D8EC"/>
              </a:buClr>
              <a:buSzPct val="60000"/>
              <a:buFont typeface="Wingdings" pitchFamily="2" charset="2"/>
              <a:buNone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Технология как условие реализации</a:t>
            </a:r>
          </a:p>
          <a:p>
            <a:pPr algn="ctr">
              <a:spcBef>
                <a:spcPct val="20000"/>
              </a:spcBef>
              <a:buClr>
                <a:srgbClr val="D8D8EC"/>
              </a:buClr>
              <a:buSzPct val="60000"/>
              <a:buFont typeface="Wingdings" pitchFamily="2" charset="2"/>
              <a:buNone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личностного  потенциала одаренного</a:t>
            </a:r>
            <a:br>
              <a:rPr lang="ru-RU" sz="14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ребенка</a:t>
            </a:r>
          </a:p>
        </p:txBody>
      </p:sp>
      <p:sp>
        <p:nvSpPr>
          <p:cNvPr id="136198" name="Rectangle 11"/>
          <p:cNvSpPr>
            <a:spLocks noChangeArrowheads="1"/>
          </p:cNvSpPr>
          <p:nvPr/>
        </p:nvSpPr>
        <p:spPr bwMode="auto">
          <a:xfrm>
            <a:off x="4284663" y="1989138"/>
            <a:ext cx="3959225" cy="4500562"/>
          </a:xfrm>
          <a:prstGeom prst="rect">
            <a:avLst/>
          </a:prstGeom>
          <a:noFill/>
          <a:ln w="38100" cmpd="dbl">
            <a:solidFill>
              <a:srgbClr val="25005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  <a:spcBef>
                <a:spcPct val="60000"/>
              </a:spcBef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</a:rPr>
              <a:t>ТЕХНОЛОГИЯ УЧЕБНЫХ ИССЛЕДОВАНИЙ</a:t>
            </a:r>
          </a:p>
          <a:p>
            <a:pPr>
              <a:lnSpc>
                <a:spcPct val="120000"/>
              </a:lnSpc>
              <a:spcBef>
                <a:spcPct val="60000"/>
              </a:spcBef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</a:rPr>
              <a:t>ТРИЗ-РТВ</a:t>
            </a:r>
          </a:p>
          <a:p>
            <a:pPr>
              <a:lnSpc>
                <a:spcPct val="120000"/>
              </a:lnSpc>
              <a:spcBef>
                <a:spcPct val="60000"/>
              </a:spcBef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</a:rPr>
              <a:t>ТЕХНОЛОГИЯ МАТЕМАТИЧЕСКОГО РАЗВИТИЯ</a:t>
            </a:r>
          </a:p>
          <a:p>
            <a:pPr>
              <a:lnSpc>
                <a:spcPct val="120000"/>
              </a:lnSpc>
              <a:spcBef>
                <a:spcPct val="60000"/>
              </a:spcBef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</a:rPr>
              <a:t>ТЕХНОЛОГИЯ ЭКСПЕРИМЕНТАЛЬНОЙ </a:t>
            </a:r>
            <a:br>
              <a:rPr lang="ru-RU" sz="12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00"/>
                </a:solidFill>
                <a:latin typeface="Times New Roman" pitchFamily="18" charset="0"/>
              </a:rPr>
              <a:t>ДЕЯТЕЛЬНОСТИ</a:t>
            </a:r>
          </a:p>
          <a:p>
            <a:pPr>
              <a:lnSpc>
                <a:spcPct val="120000"/>
              </a:lnSpc>
              <a:spcBef>
                <a:spcPct val="60000"/>
              </a:spcBef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</a:rPr>
              <a:t>ТЕХНОЛОГИЯ МУЗЕЙНОЙ ПЕДАГОГИКИ</a:t>
            </a:r>
          </a:p>
          <a:p>
            <a:pPr>
              <a:lnSpc>
                <a:spcPct val="120000"/>
              </a:lnSpc>
              <a:spcBef>
                <a:spcPct val="60000"/>
              </a:spcBef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</a:rPr>
              <a:t>ТЕХНОЛОГИЯ РЕЧЕВОГО РАЗВИТИЯ </a:t>
            </a:r>
            <a:br>
              <a:rPr lang="ru-RU" sz="12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00"/>
                </a:solidFill>
                <a:latin typeface="Times New Roman" pitchFamily="18" charset="0"/>
              </a:rPr>
              <a:t>«ПУТЕШЕСТВИЕ В ГОРОД СЛОВ»</a:t>
            </a:r>
          </a:p>
          <a:p>
            <a:pPr>
              <a:lnSpc>
                <a:spcPct val="120000"/>
              </a:lnSpc>
              <a:spcBef>
                <a:spcPct val="60000"/>
              </a:spcBef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</a:rPr>
              <a:t>ТЕХНОЛОГИЯ «ШКОЛА МЯЧА»</a:t>
            </a:r>
          </a:p>
          <a:p>
            <a:pPr>
              <a:lnSpc>
                <a:spcPct val="120000"/>
              </a:lnSpc>
              <a:spcBef>
                <a:spcPct val="60000"/>
              </a:spcBef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</a:rPr>
              <a:t>ТЕХНОЛОГИЯ РАЗВИТИЯ ТВОРЧЕСКИХ </a:t>
            </a:r>
            <a:br>
              <a:rPr lang="ru-RU" sz="12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00"/>
                </a:solidFill>
                <a:latin typeface="Times New Roman" pitchFamily="18" charset="0"/>
              </a:rPr>
              <a:t>СПОСОБНОСТЕЙ ДЕТЕЙ В ТЕАТРАЛИЗОВАННОЙ</a:t>
            </a:r>
            <a:br>
              <a:rPr lang="ru-RU" sz="12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00"/>
                </a:solidFill>
                <a:latin typeface="Times New Roman" pitchFamily="18" charset="0"/>
              </a:rPr>
              <a:t> ДЕЯТЕЛЬНОСТИ</a:t>
            </a:r>
          </a:p>
          <a:p>
            <a:pPr>
              <a:lnSpc>
                <a:spcPct val="120000"/>
              </a:lnSpc>
              <a:spcBef>
                <a:spcPct val="60000"/>
              </a:spcBef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</a:rPr>
              <a:t>ТЕХНОЛОГИЯ ИНТЕЛЛЕКТУАЛЬНО-</a:t>
            </a:r>
            <a:br>
              <a:rPr lang="ru-RU" sz="12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00"/>
                </a:solidFill>
                <a:latin typeface="Times New Roman" pitchFamily="18" charset="0"/>
              </a:rPr>
              <a:t>ТВОРЧЕСКОГО РАЗВИТИЯ</a:t>
            </a:r>
          </a:p>
          <a:p>
            <a:pPr>
              <a:lnSpc>
                <a:spcPct val="120000"/>
              </a:lnSpc>
              <a:spcBef>
                <a:spcPct val="60000"/>
              </a:spcBef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</a:rPr>
              <a:t>ШКОЛА ИГРОВЫХ ТЕХНОЛОГИЙ «ПЕРСОН –АЖ»</a:t>
            </a:r>
          </a:p>
        </p:txBody>
      </p:sp>
      <p:sp>
        <p:nvSpPr>
          <p:cNvPr id="136199" name="AutoShape 12"/>
          <p:cNvSpPr>
            <a:spLocks noChangeArrowheads="1"/>
          </p:cNvSpPr>
          <p:nvPr/>
        </p:nvSpPr>
        <p:spPr bwMode="auto">
          <a:xfrm>
            <a:off x="3570288" y="2495550"/>
            <a:ext cx="503237" cy="288925"/>
          </a:xfrm>
          <a:custGeom>
            <a:avLst/>
            <a:gdLst>
              <a:gd name="T0" fmla="*/ 204867650 w 21600"/>
              <a:gd name="T1" fmla="*/ 0 h 21600"/>
              <a:gd name="T2" fmla="*/ 0 w 21600"/>
              <a:gd name="T3" fmla="*/ 25847549 h 21600"/>
              <a:gd name="T4" fmla="*/ 204867650 w 21600"/>
              <a:gd name="T5" fmla="*/ 51694910 h 21600"/>
              <a:gd name="T6" fmla="*/ 273157208 w 21600"/>
              <a:gd name="T7" fmla="*/ 258475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6200" name="AutoShape 13"/>
          <p:cNvSpPr>
            <a:spLocks noChangeArrowheads="1"/>
          </p:cNvSpPr>
          <p:nvPr/>
        </p:nvSpPr>
        <p:spPr bwMode="auto">
          <a:xfrm>
            <a:off x="3641725" y="5591175"/>
            <a:ext cx="503238" cy="288925"/>
          </a:xfrm>
          <a:custGeom>
            <a:avLst/>
            <a:gdLst>
              <a:gd name="T0" fmla="*/ 204866870 w 21600"/>
              <a:gd name="T1" fmla="*/ 0 h 21600"/>
              <a:gd name="T2" fmla="*/ 0 w 21600"/>
              <a:gd name="T3" fmla="*/ 25847549 h 21600"/>
              <a:gd name="T4" fmla="*/ 204866870 w 21600"/>
              <a:gd name="T5" fmla="*/ 51694910 h 21600"/>
              <a:gd name="T6" fmla="*/ 273155547 w 21600"/>
              <a:gd name="T7" fmla="*/ 258475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6201" name="AutoShape 14"/>
          <p:cNvSpPr>
            <a:spLocks noChangeArrowheads="1"/>
          </p:cNvSpPr>
          <p:nvPr/>
        </p:nvSpPr>
        <p:spPr bwMode="auto">
          <a:xfrm>
            <a:off x="3570288" y="4006850"/>
            <a:ext cx="503237" cy="288925"/>
          </a:xfrm>
          <a:custGeom>
            <a:avLst/>
            <a:gdLst>
              <a:gd name="T0" fmla="*/ 204867650 w 21600"/>
              <a:gd name="T1" fmla="*/ 0 h 21600"/>
              <a:gd name="T2" fmla="*/ 0 w 21600"/>
              <a:gd name="T3" fmla="*/ 25847549 h 21600"/>
              <a:gd name="T4" fmla="*/ 204867650 w 21600"/>
              <a:gd name="T5" fmla="*/ 51694910 h 21600"/>
              <a:gd name="T6" fmla="*/ 273157208 w 21600"/>
              <a:gd name="T7" fmla="*/ 258475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rgbClr val="297B5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90588" y="287338"/>
            <a:ext cx="7629525" cy="2873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58"/>
                </a:solidFill>
                <a:latin typeface="Verdana" pitchFamily="34" charset="0"/>
              </a:rPr>
              <a:t>Технология математического развития</a:t>
            </a:r>
          </a:p>
        </p:txBody>
      </p:sp>
      <p:sp>
        <p:nvSpPr>
          <p:cNvPr id="5125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250825" y="1628775"/>
            <a:ext cx="2663825" cy="4191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1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             </a:t>
            </a:r>
            <a:r>
              <a:rPr lang="ru-RU" sz="1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Латентное </a:t>
            </a:r>
            <a:br>
              <a:rPr lang="ru-RU" sz="1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sz="1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(скрытое обучение)</a:t>
            </a:r>
            <a:br>
              <a:rPr lang="ru-RU" sz="1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ru-RU" sz="12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ru-RU"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Обогащенная предметная среда.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ru-RU"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Самостоятельная деятельность.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ru-RU"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Продуктивная деятельность.</a:t>
            </a:r>
          </a:p>
        </p:txBody>
      </p:sp>
      <p:pic>
        <p:nvPicPr>
          <p:cNvPr id="138244" name="Picture 18" descr="DSC0010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" y="5229225"/>
            <a:ext cx="1944688" cy="1441450"/>
          </a:xfrm>
          <a:ln w="38100" cap="flat" cmpd="dbl" algn="ctr">
            <a:solidFill>
              <a:srgbClr val="3366FF"/>
            </a:solidFill>
          </a:ln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79388" y="2997200"/>
            <a:ext cx="28813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Цель:</a:t>
            </a:r>
            <a:r>
              <a:rPr lang="ru-RU" sz="1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накопление и обогащение чувственно и информационного опыта, развитие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ru-RU" sz="11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интеллектуальных способностей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79388" y="3789363"/>
            <a:ext cx="25193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lnSpc>
                <a:spcPct val="90000"/>
              </a:lnSpc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ru-RU" sz="1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Формы:</a:t>
            </a:r>
          </a:p>
          <a:p>
            <a:pPr marL="177800" indent="-1778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Коллекционирование.</a:t>
            </a:r>
          </a:p>
          <a:p>
            <a:pPr marL="177800" indent="-1778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Праздники.</a:t>
            </a:r>
          </a:p>
          <a:p>
            <a:pPr marL="177800" indent="-1778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Чтение познавательной литературы.</a:t>
            </a:r>
          </a:p>
          <a:p>
            <a:pPr marL="177800" indent="-1778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Интеллектуальное познавательное общение.</a:t>
            </a:r>
          </a:p>
        </p:txBody>
      </p:sp>
      <p:sp>
        <p:nvSpPr>
          <p:cNvPr id="138247" name="Line 10"/>
          <p:cNvSpPr>
            <a:spLocks noChangeShapeType="1"/>
          </p:cNvSpPr>
          <p:nvPr/>
        </p:nvSpPr>
        <p:spPr bwMode="auto">
          <a:xfrm flipH="1">
            <a:off x="2771775" y="1268413"/>
            <a:ext cx="792163" cy="288925"/>
          </a:xfrm>
          <a:prstGeom prst="line">
            <a:avLst/>
          </a:prstGeom>
          <a:noFill/>
          <a:ln w="38100" cmpd="dbl">
            <a:solidFill>
              <a:srgbClr val="00005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8248" name="Line 11"/>
          <p:cNvSpPr>
            <a:spLocks noChangeShapeType="1"/>
          </p:cNvSpPr>
          <p:nvPr/>
        </p:nvSpPr>
        <p:spPr bwMode="auto">
          <a:xfrm flipH="1">
            <a:off x="4643438" y="1557338"/>
            <a:ext cx="0" cy="287337"/>
          </a:xfrm>
          <a:prstGeom prst="line">
            <a:avLst/>
          </a:prstGeom>
          <a:noFill/>
          <a:ln w="38100" cmpd="dbl">
            <a:solidFill>
              <a:srgbClr val="00005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8249" name="Line 12"/>
          <p:cNvSpPr>
            <a:spLocks noChangeShapeType="1"/>
          </p:cNvSpPr>
          <p:nvPr/>
        </p:nvSpPr>
        <p:spPr bwMode="auto">
          <a:xfrm>
            <a:off x="5724525" y="1341438"/>
            <a:ext cx="576263" cy="215900"/>
          </a:xfrm>
          <a:prstGeom prst="line">
            <a:avLst/>
          </a:prstGeom>
          <a:noFill/>
          <a:ln w="38100" cmpd="dbl">
            <a:solidFill>
              <a:srgbClr val="00005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3276600" y="1844675"/>
            <a:ext cx="25923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ru-RU" sz="1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               </a:t>
            </a:r>
            <a: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Реальное </a:t>
            </a:r>
            <a:b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</a:br>
            <a: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(прямое обучение)</a:t>
            </a:r>
            <a:b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</a:br>
            <a:r>
              <a:rPr lang="ru-RU" sz="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/>
            </a:r>
            <a:br>
              <a:rPr lang="ru-RU" sz="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</a:br>
            <a:endParaRPr lang="ru-RU" sz="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ru-RU"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Специально организованная познавательная деятельность.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059113" y="4149725"/>
            <a:ext cx="28813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ru-RU" sz="1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Цель:</a:t>
            </a: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развитие математических </a:t>
            </a:r>
            <a:b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</a:b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   представлений.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ru-RU" sz="1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Форма:</a:t>
            </a: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проблемно-поисковые</a:t>
            </a:r>
            <a:b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</a:b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      ситуации.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6227763" y="1628775"/>
            <a:ext cx="29162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ru-RU" sz="1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    </a:t>
            </a:r>
            <a: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Опосредованное </a:t>
            </a:r>
            <a:b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</a:br>
            <a: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   обучение</a:t>
            </a:r>
            <a:b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</a:br>
            <a:endParaRPr lang="ru-RU" sz="1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ru-RU"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Включение широко организованной педагогики сотрудничества.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ru-RU"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Совместное выполнение заданий.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ru-RU"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Взаимоконтроль.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ru-RU"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Взаимообучение.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6156325" y="3429000"/>
            <a:ext cx="28082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Цель:</a:t>
            </a:r>
            <a:r>
              <a:rPr lang="ru-RU" sz="1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накопление и </a:t>
            </a:r>
            <a:br>
              <a:rPr lang="ru-RU" sz="1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   обогащение коммуникативного</a:t>
            </a:r>
            <a:br>
              <a:rPr lang="ru-RU" sz="1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   опыта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6300788" y="5516563"/>
            <a:ext cx="2627312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lnSpc>
                <a:spcPct val="90000"/>
              </a:lnSpc>
              <a:spcBef>
                <a:spcPct val="20000"/>
              </a:spcBef>
              <a:buClr>
                <a:srgbClr val="9E2600"/>
              </a:buClr>
              <a:defRPr/>
            </a:pPr>
            <a:r>
              <a:rPr lang="ru-RU" sz="1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Формы организации детей:</a:t>
            </a:r>
          </a:p>
          <a:p>
            <a:pPr marL="177800" indent="-177800">
              <a:lnSpc>
                <a:spcPct val="90000"/>
              </a:lnSpc>
              <a:spcBef>
                <a:spcPct val="20000"/>
              </a:spcBef>
              <a:buClr>
                <a:srgbClr val="9E2600"/>
              </a:buClr>
              <a:buFontTx/>
              <a:buChar char="•"/>
              <a:defRPr/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в круге,</a:t>
            </a:r>
          </a:p>
          <a:p>
            <a:pPr marL="177800" indent="-177800">
              <a:lnSpc>
                <a:spcPct val="90000"/>
              </a:lnSpc>
              <a:spcBef>
                <a:spcPct val="20000"/>
              </a:spcBef>
              <a:buClr>
                <a:srgbClr val="9E2600"/>
              </a:buClr>
              <a:buFontTx/>
              <a:buChar char="•"/>
              <a:defRPr/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в паре,</a:t>
            </a:r>
          </a:p>
          <a:p>
            <a:pPr marL="177800" indent="-177800">
              <a:lnSpc>
                <a:spcPct val="90000"/>
              </a:lnSpc>
              <a:spcBef>
                <a:spcPct val="20000"/>
              </a:spcBef>
              <a:buClr>
                <a:srgbClr val="9E2600"/>
              </a:buClr>
              <a:buFontTx/>
              <a:buChar char="•"/>
              <a:defRPr/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в группе,</a:t>
            </a:r>
          </a:p>
          <a:p>
            <a:pPr marL="177800" indent="-177800">
              <a:lnSpc>
                <a:spcPct val="90000"/>
              </a:lnSpc>
              <a:spcBef>
                <a:spcPct val="20000"/>
              </a:spcBef>
              <a:buClr>
                <a:srgbClr val="9E2600"/>
              </a:buClr>
              <a:buFontTx/>
              <a:buChar char="•"/>
              <a:defRPr/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в бригаде.</a:t>
            </a:r>
          </a:p>
        </p:txBody>
      </p:sp>
      <p:pic>
        <p:nvPicPr>
          <p:cNvPr id="138255" name="Picture 20" descr="DSC0009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3851275" y="2924175"/>
            <a:ext cx="1552575" cy="1209675"/>
          </a:xfrm>
          <a:ln w="38100" cmpd="dbl">
            <a:solidFill>
              <a:srgbClr val="3366FF"/>
            </a:solidFill>
          </a:ln>
        </p:spPr>
      </p:pic>
      <p:pic>
        <p:nvPicPr>
          <p:cNvPr id="138256" name="Picture 22" descr="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4221163"/>
            <a:ext cx="1973262" cy="1271587"/>
          </a:xfrm>
          <a:prstGeom prst="rect">
            <a:avLst/>
          </a:prstGeom>
          <a:noFill/>
          <a:ln w="38100" cmpd="dbl" algn="ctr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38257" name="Picture 23" descr="0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5013325"/>
            <a:ext cx="2593975" cy="1692275"/>
          </a:xfrm>
          <a:prstGeom prst="rect">
            <a:avLst/>
          </a:prstGeom>
          <a:noFill/>
          <a:ln w="38100" cmpd="dbl" algn="ctr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3563938" y="836613"/>
            <a:ext cx="2160587" cy="720725"/>
          </a:xfrm>
          <a:prstGeom prst="rect">
            <a:avLst/>
          </a:prstGeom>
          <a:gradFill rotWithShape="1">
            <a:gsLst>
              <a:gs pos="0">
                <a:srgbClr val="03D4A8">
                  <a:alpha val="23000"/>
                </a:srgbClr>
              </a:gs>
              <a:gs pos="25000">
                <a:srgbClr val="21D6E0">
                  <a:alpha val="24000"/>
                </a:srgbClr>
              </a:gs>
              <a:gs pos="75000">
                <a:srgbClr val="0087E6">
                  <a:alpha val="26000"/>
                </a:srgbClr>
              </a:gs>
              <a:gs pos="100000">
                <a:srgbClr val="005CBF">
                  <a:alpha val="27000"/>
                </a:srgbClr>
              </a:gs>
            </a:gsLst>
            <a:lin ang="5400000" scaled="1"/>
          </a:gradFill>
          <a:ln w="76200" cmpd="tri">
            <a:solidFill>
              <a:srgbClr val="00005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395288" y="1557338"/>
            <a:ext cx="2305050" cy="576262"/>
          </a:xfrm>
          <a:prstGeom prst="rect">
            <a:avLst/>
          </a:prstGeom>
          <a:gradFill rotWithShape="1">
            <a:gsLst>
              <a:gs pos="0">
                <a:srgbClr val="03D4A8">
                  <a:alpha val="14000"/>
                </a:srgbClr>
              </a:gs>
              <a:gs pos="25000">
                <a:srgbClr val="21D6E0">
                  <a:alpha val="13750"/>
                </a:srgbClr>
              </a:gs>
              <a:gs pos="75000">
                <a:srgbClr val="0087E6">
                  <a:alpha val="13250"/>
                </a:srgbClr>
              </a:gs>
              <a:gs pos="100000">
                <a:srgbClr val="005CBF">
                  <a:alpha val="13000"/>
                </a:srgbClr>
              </a:gs>
            </a:gsLst>
            <a:lin ang="5400000" scaled="1"/>
          </a:gradFill>
          <a:ln w="76200" cmpd="tri" algn="ctr">
            <a:solidFill>
              <a:srgbClr val="00005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3419475" y="1844675"/>
            <a:ext cx="2376488" cy="504825"/>
          </a:xfrm>
          <a:prstGeom prst="rect">
            <a:avLst/>
          </a:prstGeom>
          <a:gradFill rotWithShape="1">
            <a:gsLst>
              <a:gs pos="0">
                <a:srgbClr val="03D4A8">
                  <a:alpha val="14000"/>
                </a:srgbClr>
              </a:gs>
              <a:gs pos="25000">
                <a:srgbClr val="21D6E0">
                  <a:alpha val="13750"/>
                </a:srgbClr>
              </a:gs>
              <a:gs pos="75000">
                <a:srgbClr val="0087E6">
                  <a:alpha val="13250"/>
                </a:srgbClr>
              </a:gs>
              <a:gs pos="100000">
                <a:srgbClr val="005CBF">
                  <a:alpha val="13000"/>
                </a:srgbClr>
              </a:gs>
            </a:gsLst>
            <a:lin ang="5400000" scaled="1"/>
          </a:gradFill>
          <a:ln w="76200" cmpd="tri" algn="ctr">
            <a:solidFill>
              <a:srgbClr val="00005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6227763" y="1557338"/>
            <a:ext cx="2232025" cy="576262"/>
          </a:xfrm>
          <a:prstGeom prst="rect">
            <a:avLst/>
          </a:prstGeom>
          <a:gradFill rotWithShape="1">
            <a:gsLst>
              <a:gs pos="0">
                <a:srgbClr val="03D4A8">
                  <a:alpha val="14000"/>
                </a:srgbClr>
              </a:gs>
              <a:gs pos="25000">
                <a:srgbClr val="21D6E0">
                  <a:alpha val="13750"/>
                </a:srgbClr>
              </a:gs>
              <a:gs pos="75000">
                <a:srgbClr val="0087E6">
                  <a:alpha val="13250"/>
                </a:srgbClr>
              </a:gs>
              <a:gs pos="100000">
                <a:srgbClr val="005CBF">
                  <a:alpha val="13000"/>
                </a:srgbClr>
              </a:gs>
            </a:gsLst>
            <a:lin ang="5400000" scaled="1"/>
          </a:gradFill>
          <a:ln w="76200" cmpd="tri" algn="ctr">
            <a:solidFill>
              <a:srgbClr val="00005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8270" name="Picture 32" descr="sov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1008062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71" name="Text Box 34"/>
          <p:cNvSpPr txBox="1">
            <a:spLocks noChangeArrowheads="1"/>
          </p:cNvSpPr>
          <p:nvPr/>
        </p:nvSpPr>
        <p:spPr bwMode="auto">
          <a:xfrm>
            <a:off x="3924300" y="9810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Verdana" pitchFamily="34" charset="0"/>
              </a:rPr>
              <a:t>МОДУЛИ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58750"/>
            <a:ext cx="7283450" cy="777875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</a:rPr>
              <a:t>Школа игровых технологий «Персон-Аж»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989138"/>
            <a:ext cx="8174037" cy="5032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раскрытие творческих способностей ребенка, подготовка к любой творческой 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деятельности, выбранной им в будущем.</a:t>
            </a:r>
          </a:p>
        </p:txBody>
      </p:sp>
      <p:pic>
        <p:nvPicPr>
          <p:cNvPr id="140292" name="Picture 10" descr="DSC0780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lum bright="-6000" contrast="6000"/>
          </a:blip>
          <a:srcRect/>
          <a:stretch>
            <a:fillRect/>
          </a:stretch>
        </p:blipFill>
        <p:spPr>
          <a:xfrm>
            <a:off x="215900" y="4014788"/>
            <a:ext cx="1800225" cy="1219200"/>
          </a:xfrm>
          <a:ln w="38100" cap="flat" cmpd="dbl" algn="ctr">
            <a:solidFill>
              <a:srgbClr val="339966"/>
            </a:solidFill>
          </a:ln>
        </p:spPr>
      </p:pic>
      <p:sp>
        <p:nvSpPr>
          <p:cNvPr id="140293" name="Oval 8"/>
          <p:cNvSpPr>
            <a:spLocks noChangeArrowheads="1"/>
          </p:cNvSpPr>
          <p:nvPr/>
        </p:nvSpPr>
        <p:spPr bwMode="auto">
          <a:xfrm>
            <a:off x="614363" y="1052513"/>
            <a:ext cx="2484437" cy="720725"/>
          </a:xfrm>
          <a:prstGeom prst="ellipse">
            <a:avLst/>
          </a:prstGeom>
          <a:noFill/>
          <a:ln w="38100" cmpd="dbl" algn="ctr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200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Созданная педагогом ситуация</a:t>
            </a:r>
          </a:p>
          <a:p>
            <a:pPr algn="ctr"/>
            <a:endParaRPr lang="ru-RU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0294" name="Oval 8"/>
          <p:cNvSpPr>
            <a:spLocks noChangeArrowheads="1"/>
          </p:cNvSpPr>
          <p:nvPr/>
        </p:nvSpPr>
        <p:spPr bwMode="auto">
          <a:xfrm>
            <a:off x="3494088" y="1052513"/>
            <a:ext cx="2233612" cy="720725"/>
          </a:xfrm>
          <a:prstGeom prst="ellipse">
            <a:avLst/>
          </a:prstGeom>
          <a:noFill/>
          <a:ln w="38100" cmpd="dbl" algn="ctr">
            <a:solidFill>
              <a:srgbClr val="00808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Обнаружение способностей</a:t>
            </a:r>
          </a:p>
        </p:txBody>
      </p:sp>
      <p:sp>
        <p:nvSpPr>
          <p:cNvPr id="140295" name="Oval 8"/>
          <p:cNvSpPr>
            <a:spLocks noChangeArrowheads="1"/>
          </p:cNvSpPr>
          <p:nvPr/>
        </p:nvSpPr>
        <p:spPr bwMode="auto">
          <a:xfrm>
            <a:off x="6015038" y="1052513"/>
            <a:ext cx="2305050" cy="719137"/>
          </a:xfrm>
          <a:prstGeom prst="ellipse">
            <a:avLst/>
          </a:prstGeom>
          <a:noFill/>
          <a:ln w="38100" cmpd="dbl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Необходимость использования способностей</a:t>
            </a:r>
          </a:p>
          <a:p>
            <a:pPr algn="ctr"/>
            <a:endParaRPr lang="ru-RU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0296" name="Line 7"/>
          <p:cNvSpPr>
            <a:spLocks noChangeShapeType="1"/>
          </p:cNvSpPr>
          <p:nvPr/>
        </p:nvSpPr>
        <p:spPr bwMode="auto">
          <a:xfrm>
            <a:off x="2700338" y="1412875"/>
            <a:ext cx="287337" cy="0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0297" name="Line 8"/>
          <p:cNvSpPr>
            <a:spLocks noChangeShapeType="1"/>
          </p:cNvSpPr>
          <p:nvPr/>
        </p:nvSpPr>
        <p:spPr bwMode="auto">
          <a:xfrm>
            <a:off x="5292725" y="1412875"/>
            <a:ext cx="287338" cy="0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0298" name="Rectangle 9"/>
          <p:cNvSpPr>
            <a:spLocks noChangeArrowheads="1"/>
          </p:cNvSpPr>
          <p:nvPr/>
        </p:nvSpPr>
        <p:spPr bwMode="auto">
          <a:xfrm>
            <a:off x="179388" y="2492375"/>
            <a:ext cx="49688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None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Модуль: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Char char="l"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Кто живет у нас в шкафу.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Char char="l"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Кухонные истории.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Char char="l"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овощном царстве, во фруктовом государстве.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Char char="l"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Говорящие тени.</a:t>
            </a:r>
          </a:p>
        </p:txBody>
      </p:sp>
      <p:pic>
        <p:nvPicPr>
          <p:cNvPr id="140299" name="Picture 11" descr="DSC07856"/>
          <p:cNvPicPr>
            <a:picLocks noChangeAspect="1" noChangeArrowheads="1"/>
          </p:cNvPicPr>
          <p:nvPr/>
        </p:nvPicPr>
        <p:blipFill>
          <a:blip r:embed="rId5">
            <a:lum bright="-6000" contrast="6000"/>
          </a:blip>
          <a:srcRect/>
          <a:stretch>
            <a:fillRect/>
          </a:stretch>
        </p:blipFill>
        <p:spPr bwMode="auto">
          <a:xfrm>
            <a:off x="647700" y="5408613"/>
            <a:ext cx="1800225" cy="1204912"/>
          </a:xfrm>
          <a:prstGeom prst="rect">
            <a:avLst/>
          </a:prstGeom>
          <a:noFill/>
          <a:ln w="38100" cmpd="dbl" algn="ctr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140300" name="Picture 12" descr="DSC07932"/>
          <p:cNvPicPr>
            <a:picLocks noChangeAspect="1" noChangeArrowheads="1"/>
          </p:cNvPicPr>
          <p:nvPr/>
        </p:nvPicPr>
        <p:blipFill>
          <a:blip r:embed="rId6">
            <a:lum bright="-6000" contrast="6000"/>
          </a:blip>
          <a:srcRect/>
          <a:stretch>
            <a:fillRect/>
          </a:stretch>
        </p:blipFill>
        <p:spPr bwMode="auto">
          <a:xfrm>
            <a:off x="2955925" y="4365625"/>
            <a:ext cx="3095625" cy="2087563"/>
          </a:xfrm>
          <a:prstGeom prst="rect">
            <a:avLst/>
          </a:prstGeom>
          <a:noFill/>
          <a:ln w="38100" cmpd="dbl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140301" name="Picture 13" descr="DSC01803"/>
          <p:cNvPicPr>
            <a:picLocks noChangeAspect="1" noChangeArrowheads="1"/>
          </p:cNvPicPr>
          <p:nvPr/>
        </p:nvPicPr>
        <p:blipFill>
          <a:blip r:embed="rId7">
            <a:lum bright="-6000" contrast="6000"/>
          </a:blip>
          <a:srcRect/>
          <a:stretch>
            <a:fillRect/>
          </a:stretch>
        </p:blipFill>
        <p:spPr bwMode="auto">
          <a:xfrm>
            <a:off x="6443663" y="4624388"/>
            <a:ext cx="2400300" cy="1800225"/>
          </a:xfrm>
          <a:prstGeom prst="rect">
            <a:avLst/>
          </a:prstGeom>
          <a:noFill/>
          <a:ln w="38100" cmpd="dbl" algn="ctr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140302" name="Picture 14" descr="DSC01781"/>
          <p:cNvPicPr>
            <a:picLocks noChangeAspect="1" noChangeArrowheads="1"/>
          </p:cNvPicPr>
          <p:nvPr/>
        </p:nvPicPr>
        <p:blipFill>
          <a:blip r:embed="rId8">
            <a:lum bright="-6000" contrast="6000"/>
          </a:blip>
          <a:srcRect/>
          <a:stretch>
            <a:fillRect/>
          </a:stretch>
        </p:blipFill>
        <p:spPr bwMode="auto">
          <a:xfrm>
            <a:off x="6227763" y="2420938"/>
            <a:ext cx="2400300" cy="1800225"/>
          </a:xfrm>
          <a:prstGeom prst="rect">
            <a:avLst/>
          </a:prstGeom>
          <a:noFill/>
          <a:ln w="38100" cmpd="dbl" algn="ctr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140303" name="Picture 15" descr="j0428071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88913"/>
            <a:ext cx="9366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Пиксел 8">
    <a:dk1>
      <a:srgbClr val="003300"/>
    </a:dk1>
    <a:lt1>
      <a:srgbClr val="FFFFFF"/>
    </a:lt1>
    <a:dk2>
      <a:srgbClr val="000000"/>
    </a:dk2>
    <a:lt2>
      <a:srgbClr val="336600"/>
    </a:lt2>
    <a:accent1>
      <a:srgbClr val="CCCC00"/>
    </a:accent1>
    <a:accent2>
      <a:srgbClr val="669900"/>
    </a:accent2>
    <a:accent3>
      <a:srgbClr val="FFFFFF"/>
    </a:accent3>
    <a:accent4>
      <a:srgbClr val="002A00"/>
    </a:accent4>
    <a:accent5>
      <a:srgbClr val="E2E2AA"/>
    </a:accent5>
    <a:accent6>
      <a:srgbClr val="5C8A00"/>
    </a:accent6>
    <a:hlink>
      <a:srgbClr val="333300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1767</Words>
  <Application>Microsoft Office PowerPoint</Application>
  <PresentationFormat>Экран (4:3)</PresentationFormat>
  <Paragraphs>342</Paragraphs>
  <Slides>24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114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147" baseType="lpstr">
      <vt:lpstr>Calibri</vt:lpstr>
      <vt:lpstr>Arial</vt:lpstr>
      <vt:lpstr>Wingdings</vt:lpstr>
      <vt:lpstr>Verdana</vt:lpstr>
      <vt:lpstr>Times New Roman</vt:lpstr>
      <vt:lpstr>Arial Black</vt:lpstr>
      <vt:lpstr>Monotype Corsiva</vt:lpstr>
      <vt:lpstr>Bookman Old Style</vt:lpstr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Скругленный</vt:lpstr>
      <vt:lpstr>1_Скругленный</vt:lpstr>
      <vt:lpstr>Пиксел</vt:lpstr>
      <vt:lpstr>2_Скругленный</vt:lpstr>
      <vt:lpstr>Затмение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Скругленный</vt:lpstr>
      <vt:lpstr>Скругленный</vt:lpstr>
      <vt:lpstr>Скругленный</vt:lpstr>
      <vt:lpstr>Скругленный</vt:lpstr>
      <vt:lpstr>Скругленный</vt:lpstr>
      <vt:lpstr>Скругленный</vt:lpstr>
      <vt:lpstr>Скругленный</vt:lpstr>
      <vt:lpstr>Скругленный</vt:lpstr>
      <vt:lpstr>Скругленный</vt:lpstr>
      <vt:lpstr>Скругленный</vt:lpstr>
      <vt:lpstr>Скругленный</vt:lpstr>
      <vt:lpstr>1_Скругленный</vt:lpstr>
      <vt:lpstr>1_Скругленный</vt:lpstr>
      <vt:lpstr>1_Скругленный</vt:lpstr>
      <vt:lpstr>1_Скругленный</vt:lpstr>
      <vt:lpstr>1_Скругленный</vt:lpstr>
      <vt:lpstr>1_Скругленный</vt:lpstr>
      <vt:lpstr>1_Скругленный</vt:lpstr>
      <vt:lpstr>1_Скругленный</vt:lpstr>
      <vt:lpstr>1_Скругленный</vt:lpstr>
      <vt:lpstr>1_Скругленный</vt:lpstr>
      <vt:lpstr>1_Скругленный</vt:lpstr>
      <vt:lpstr>Пиксел</vt:lpstr>
      <vt:lpstr>Пиксел</vt:lpstr>
      <vt:lpstr>Пиксел</vt:lpstr>
      <vt:lpstr>Пиксел</vt:lpstr>
      <vt:lpstr>Пиксел</vt:lpstr>
      <vt:lpstr>Пиксел</vt:lpstr>
      <vt:lpstr>Пиксел</vt:lpstr>
      <vt:lpstr>Пиксел</vt:lpstr>
      <vt:lpstr>Пиксел</vt:lpstr>
      <vt:lpstr>Пиксел</vt:lpstr>
      <vt:lpstr>Пиксел</vt:lpstr>
      <vt:lpstr>Пиксел</vt:lpstr>
      <vt:lpstr>2_Скругленный</vt:lpstr>
      <vt:lpstr>2_Скругленный</vt:lpstr>
      <vt:lpstr>2_Скругленный</vt:lpstr>
      <vt:lpstr>2_Скругленный</vt:lpstr>
      <vt:lpstr>2_Скругленный</vt:lpstr>
      <vt:lpstr>2_Скругленный</vt:lpstr>
      <vt:lpstr>2_Скругленный</vt:lpstr>
      <vt:lpstr>2_Скругленный</vt:lpstr>
      <vt:lpstr>2_Скругленный</vt:lpstr>
      <vt:lpstr>2_Скругленный</vt:lpstr>
      <vt:lpstr>2_Скругленный</vt:lpstr>
      <vt:lpstr>Затмение</vt:lpstr>
      <vt:lpstr>Затмение</vt:lpstr>
      <vt:lpstr>Затмение</vt:lpstr>
      <vt:lpstr>Затмение</vt:lpstr>
      <vt:lpstr>Затмение</vt:lpstr>
      <vt:lpstr>Затмение</vt:lpstr>
      <vt:lpstr>Затмение</vt:lpstr>
      <vt:lpstr>Затмение</vt:lpstr>
      <vt:lpstr>Затмение</vt:lpstr>
      <vt:lpstr>Затмение</vt:lpstr>
      <vt:lpstr>Затмение</vt:lpstr>
      <vt:lpstr>Диаграмма</vt:lpstr>
      <vt:lpstr>   Тема проекта  «Одаренные дети: выявление и создание условий  для развития и становления способностей  и талантов детей дошкольного возраста»    Муниципальное автономное дошкольное образовательное учреждение  Центр развития ребенка детский сад №103 «Родники» Заведующий: Шлыкова  Нина  Сергеевна      Участники проекта: дети, родители, педагоги ДОУ </vt:lpstr>
      <vt:lpstr>Качественные характеристики проекта:</vt:lpstr>
      <vt:lpstr>Слайд 3</vt:lpstr>
      <vt:lpstr> Основное содержание деятельности   по проекту: </vt:lpstr>
      <vt:lpstr> Планируемый результат изменений </vt:lpstr>
      <vt:lpstr>Слайд 6</vt:lpstr>
      <vt:lpstr>Слайд 7</vt:lpstr>
      <vt:lpstr>Технология математического развития</vt:lpstr>
      <vt:lpstr>Школа игровых технологий «Персон-Аж»</vt:lpstr>
      <vt:lpstr>Слайд 10</vt:lpstr>
      <vt:lpstr>Проект как мотивация к познанию</vt:lpstr>
      <vt:lpstr>Слайд 12</vt:lpstr>
      <vt:lpstr>Слайд 13</vt:lpstr>
      <vt:lpstr>Слайд 14</vt:lpstr>
      <vt:lpstr>Родители –  участники образовательного процесса</vt:lpstr>
      <vt:lpstr>Практический блок</vt:lpstr>
      <vt:lpstr>Психолого-педагогическое сопровождение  одарённого ребенка</vt:lpstr>
      <vt:lpstr>Слайд 18</vt:lpstr>
      <vt:lpstr>Количественные показатели научной деятельности </vt:lpstr>
      <vt:lpstr>Методическая результативность </vt:lpstr>
      <vt:lpstr>Слайд 21</vt:lpstr>
      <vt:lpstr>Наличие и реализация  собственных программ повышения квалификации </vt:lpstr>
      <vt:lpstr>Сеть социального  партнерства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 «Одаренные дети: выявление и создание условий для развития и становления способностей и талантов детей дошкольного возраста»  Муниципальное автономное образовательное учреждение детский сад №103 «Родники»     Уча  Шлыкова  Нина  Сергеевна 4. руководитель проекта</dc:title>
  <dc:creator>Ludmila Simonova</dc:creator>
  <cp:lastModifiedBy>Admin</cp:lastModifiedBy>
  <cp:revision>25</cp:revision>
  <dcterms:created xsi:type="dcterms:W3CDTF">2013-06-12T08:40:28Z</dcterms:created>
  <dcterms:modified xsi:type="dcterms:W3CDTF">2013-06-13T10:06:42Z</dcterms:modified>
</cp:coreProperties>
</file>