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269" r:id="rId2"/>
    <p:sldId id="399" r:id="rId3"/>
    <p:sldId id="400" r:id="rId4"/>
    <p:sldId id="426" r:id="rId5"/>
    <p:sldId id="390" r:id="rId6"/>
    <p:sldId id="401" r:id="rId7"/>
    <p:sldId id="427" r:id="rId8"/>
    <p:sldId id="451" r:id="rId9"/>
    <p:sldId id="402" r:id="rId10"/>
    <p:sldId id="449" r:id="rId11"/>
    <p:sldId id="433" r:id="rId12"/>
    <p:sldId id="434" r:id="rId13"/>
    <p:sldId id="435" r:id="rId14"/>
    <p:sldId id="436" r:id="rId15"/>
    <p:sldId id="438" r:id="rId16"/>
    <p:sldId id="447" r:id="rId17"/>
    <p:sldId id="453" r:id="rId18"/>
    <p:sldId id="457" r:id="rId19"/>
    <p:sldId id="475" r:id="rId20"/>
    <p:sldId id="441" r:id="rId21"/>
    <p:sldId id="474" r:id="rId22"/>
    <p:sldId id="464" r:id="rId23"/>
    <p:sldId id="471" r:id="rId24"/>
    <p:sldId id="480" r:id="rId25"/>
    <p:sldId id="482" r:id="rId26"/>
    <p:sldId id="483" r:id="rId27"/>
    <p:sldId id="454" r:id="rId28"/>
    <p:sldId id="459" r:id="rId29"/>
    <p:sldId id="460" r:id="rId30"/>
    <p:sldId id="461" r:id="rId31"/>
    <p:sldId id="472" r:id="rId32"/>
    <p:sldId id="456" r:id="rId33"/>
    <p:sldId id="455" r:id="rId34"/>
    <p:sldId id="458" r:id="rId35"/>
    <p:sldId id="445" r:id="rId36"/>
    <p:sldId id="446" r:id="rId3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15" autoAdjust="0"/>
    <p:restoredTop sz="86466" autoAdjust="0"/>
  </p:normalViewPr>
  <p:slideViewPr>
    <p:cSldViewPr>
      <p:cViewPr varScale="1">
        <p:scale>
          <a:sx n="102" d="100"/>
          <a:sy n="102" d="100"/>
        </p:scale>
        <p:origin x="-18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38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88E975-52CE-484A-8493-A90A62EC5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05D3A-2B9E-47DF-B3EA-CBE583E861EA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5E8893-A54C-4CE9-B54E-DD5DEAF83B65}" type="slidenum">
              <a:rPr lang="ru-RU" sz="1200">
                <a:latin typeface="Arial" charset="0"/>
                <a:cs typeface="Arial" charset="0"/>
              </a:rPr>
              <a:pPr algn="r"/>
              <a:t>1</a:t>
            </a:fld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09468-7006-4454-A9FD-02C5AD7CC566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AE05C-6CB7-408F-9C03-2548A553CC04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475FD7-7EA0-4DA6-91F5-0CA673BDF2A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B0206-753C-42DA-A441-399DB281EFDE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96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2A2C6-A923-4621-A8A4-A21988BD4164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4C53B-C9E1-405C-BCB6-FA80B861090D}" type="slidenum">
              <a:rPr lang="ru-RU" smtClean="0">
                <a:solidFill>
                  <a:srgbClr val="000000"/>
                </a:solidFill>
                <a:latin typeface="Arial" charset="0"/>
              </a:rPr>
              <a:pPr/>
              <a:t>11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D4F5C-E4EF-4EE4-B383-EC9E15FF64BD}" type="slidenum">
              <a:rPr lang="ru-RU" smtClean="0">
                <a:solidFill>
                  <a:srgbClr val="000000"/>
                </a:solidFill>
                <a:latin typeface="Arial" charset="0"/>
              </a:rPr>
              <a:pPr/>
              <a:t>12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A920A-3C87-4F90-A242-8D6D43ECF6DD}" type="slidenum">
              <a:rPr lang="ru-RU" smtClean="0">
                <a:latin typeface="Arial" charset="0"/>
              </a:rPr>
              <a:pPr/>
              <a:t>13</a:t>
            </a:fld>
            <a:endParaRPr lang="ru-RU" smtClean="0">
              <a:latin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1206A-889E-4444-BD02-0CC775D9EF5E}" type="slidenum">
              <a:rPr lang="ru-RU" smtClean="0">
                <a:latin typeface="Arial" charset="0"/>
              </a:rPr>
              <a:pPr/>
              <a:t>14</a:t>
            </a:fld>
            <a:endParaRPr lang="ru-RU" smtClean="0">
              <a:latin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D1D3D-A4D6-48B9-880E-5355C1BF92E7}" type="slidenum">
              <a:rPr lang="ru-RU" smtClean="0">
                <a:latin typeface="Arial" charset="0"/>
              </a:rPr>
              <a:pPr/>
              <a:t>15</a:t>
            </a:fld>
            <a:endParaRPr lang="ru-RU" smtClean="0">
              <a:latin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E7CC3-4303-4FE6-8B16-AA01320669A1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6FC5CD-BDF2-4CD2-B15B-5294BD1093C6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5C83B-C463-44FE-8301-BCB4165AE6D3}" type="slidenum">
              <a:rPr lang="ru-RU" smtClean="0">
                <a:latin typeface="Arial" charset="0"/>
              </a:rPr>
              <a:pPr/>
              <a:t>20</a:t>
            </a:fld>
            <a:endParaRPr lang="ru-RU" smtClean="0">
              <a:latin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z="900" b="1" smtClean="0">
                <a:latin typeface="Arial Cyr"/>
              </a:rPr>
              <a:t>  </a:t>
            </a:r>
          </a:p>
        </p:txBody>
      </p:sp>
      <p:graphicFrame>
        <p:nvGraphicFramePr>
          <p:cNvPr id="49192" name="Group 40"/>
          <p:cNvGraphicFramePr>
            <a:graphicFrameLocks noGrp="1"/>
          </p:cNvGraphicFramePr>
          <p:nvPr/>
        </p:nvGraphicFramePr>
        <p:xfrm>
          <a:off x="1371600" y="4495800"/>
          <a:ext cx="4114800" cy="1189038"/>
        </p:xfrm>
        <a:graphic>
          <a:graphicData uri="http://schemas.openxmlformats.org/drawingml/2006/table">
            <a:tbl>
              <a:tblPr/>
              <a:tblGrid>
                <a:gridCol w="773113"/>
                <a:gridCol w="628650"/>
                <a:gridCol w="533400"/>
                <a:gridCol w="619125"/>
                <a:gridCol w="733425"/>
                <a:gridCol w="827087"/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2" marB="45732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Район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Город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Область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Регион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Россия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   2006-2007   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   2007-2008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D116946-B995-43EC-8ED0-DE9E17F23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48E4C-889D-4FD8-A06E-34789540B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BA43A-931B-43B5-AEE0-E1B75EA83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84F30-E7BF-41C9-8000-36FA984A5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4979-7575-4A06-9C46-18C67B9AB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7EF5A0-6412-41B9-9291-DBC5A7EDF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DCE18-A46A-4CEF-8A29-723A67844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F27E0-7CC9-43FF-8ECB-12B631EC4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0B107-40DA-44EB-96EE-C4C1704B5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5EFA8-B1F6-4BB6-873D-1E1249CD8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A773-73BE-4AEB-A307-3447B23CC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0FE17-E6D6-4E11-B6CA-96055112A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1E98-EAC9-4779-BAF7-E07DF4ED9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63732-4A2F-47AA-9002-0918D23CF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D8EEEF9-B03F-4D32-9E46-49FD56837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 rot="10800000">
            <a:off x="304800" y="0"/>
            <a:ext cx="2205038" cy="68580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rgbClr val="FFFFFF">
                  <a:alpha val="8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kk-KZ">
              <a:latin typeface="Arial" charset="0"/>
              <a:cs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32063" y="1397000"/>
            <a:ext cx="6413500" cy="4343400"/>
          </a:xfrm>
        </p:spPr>
        <p:txBody>
          <a:bodyPr lIns="91440" tIns="45720" rIns="91440" bIns="45720"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b="1" dirty="0">
                <a:solidFill>
                  <a:srgbClr val="FFFF00"/>
                </a:solidFill>
                <a:effectLst/>
                <a:latin typeface="+mn-lt"/>
              </a:rPr>
              <a:t>Создание модели гимназической образовательной среды творческого типа</a:t>
            </a:r>
            <a:endParaRPr lang="ru-RU" b="1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411" name="Picture 6" descr="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22098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4202113" y="1020763"/>
            <a:ext cx="2640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/>
                </a:solidFill>
                <a:latin typeface="+mn-lt"/>
              </a:rPr>
              <a:t>МАОУ – гимназия №13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5400" y="6019800"/>
            <a:ext cx="7826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FF00"/>
                </a:solidFill>
                <a:latin typeface="+mn-lt"/>
              </a:rPr>
              <a:t>2013г.</a:t>
            </a:r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7414" name="TextBox 2"/>
          <p:cNvSpPr txBox="1">
            <a:spLocks noChangeArrowheads="1"/>
          </p:cNvSpPr>
          <p:nvPr/>
        </p:nvSpPr>
        <p:spPr bwMode="auto">
          <a:xfrm>
            <a:off x="2971800" y="228600"/>
            <a:ext cx="5643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Федеральная экспериментальная площадка </a:t>
            </a:r>
          </a:p>
          <a:p>
            <a:r>
              <a:rPr lang="ru-RU" b="1">
                <a:solidFill>
                  <a:srgbClr val="FFFF00"/>
                </a:solidFill>
              </a:rPr>
              <a:t>АПК и ПРО Министерства образования и науки РФ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773113"/>
            <a:ext cx="6705600" cy="4114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1 направление </a:t>
            </a:r>
          </a:p>
          <a:p>
            <a:pPr algn="ctr">
              <a:defRPr/>
            </a:pPr>
            <a:endParaRPr lang="ru-RU" b="1" dirty="0">
              <a:solidFill>
                <a:srgbClr val="FFFF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Формирование </a:t>
            </a:r>
            <a:r>
              <a:rPr lang="ru-RU" b="1" dirty="0">
                <a:solidFill>
                  <a:srgbClr val="FFFF00"/>
                </a:solidFill>
              </a:rPr>
              <a:t>опыта самопознания, самореализации, индивидуального и коллективного действия, личностного, социального и профессионального самоопределения личности.</a:t>
            </a:r>
            <a:endParaRPr lang="ru-RU" dirty="0"/>
          </a:p>
        </p:txBody>
      </p:sp>
      <p:grpSp>
        <p:nvGrpSpPr>
          <p:cNvPr id="27650" name="Группа 3"/>
          <p:cNvGrpSpPr>
            <a:grpSpLocks/>
          </p:cNvGrpSpPr>
          <p:nvPr/>
        </p:nvGrpSpPr>
        <p:grpSpPr bwMode="auto">
          <a:xfrm>
            <a:off x="304800" y="228600"/>
            <a:ext cx="1066800" cy="5875338"/>
            <a:chOff x="304800" y="228600"/>
            <a:chExt cx="1066800" cy="5875338"/>
          </a:xfrm>
        </p:grpSpPr>
        <p:sp>
          <p:nvSpPr>
            <p:cNvPr id="27651" name="Rectangle 2"/>
            <p:cNvSpPr>
              <a:spLocks noChangeArrowheads="1"/>
            </p:cNvSpPr>
            <p:nvPr/>
          </p:nvSpPr>
          <p:spPr bwMode="auto">
            <a:xfrm rot="10800000">
              <a:off x="304800" y="685800"/>
              <a:ext cx="1066800" cy="5418138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100000">
                  <a:srgbClr val="FFFFFF">
                    <a:alpha val="82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kk-KZ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27652" name="Picture 5" descr="0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228600"/>
              <a:ext cx="1066800" cy="1090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0850"/>
            <a:ext cx="4191000" cy="1295400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b="1" dirty="0" err="1" smtClean="0">
                <a:solidFill>
                  <a:srgbClr val="FFFF00"/>
                </a:solidFill>
                <a:effectLst/>
                <a:latin typeface="Times New Roman"/>
                <a:ea typeface="+mn-ea"/>
                <a:cs typeface="+mn-cs"/>
              </a:rPr>
              <a:t>Деятельностно</a:t>
            </a: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/>
                <a:ea typeface="+mn-ea"/>
                <a:cs typeface="+mn-cs"/>
              </a:rPr>
              <a:t>-развивающая среда</a:t>
            </a:r>
            <a:endParaRPr lang="ru-RU" sz="3200" b="1" dirty="0">
              <a:solidFill>
                <a:srgbClr val="FFFF00"/>
              </a:solidFill>
              <a:effectLst/>
              <a:latin typeface="Times New Roman"/>
              <a:ea typeface="+mn-ea"/>
              <a:cs typeface="+mn-cs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3733800" cy="4221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FFFF00"/>
                </a:solidFill>
              </a:rPr>
              <a:t>Диалоговые формы общения педагогов с учениками и учащихся между собой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FFFF00"/>
                </a:solidFill>
              </a:rPr>
              <a:t>Повышение уровня самостоятельности обучающихся в собственной деятельности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FFFF00"/>
                </a:solidFill>
              </a:rPr>
              <a:t>Проектное обучение</a:t>
            </a:r>
          </a:p>
        </p:txBody>
      </p:sp>
      <p:pic>
        <p:nvPicPr>
          <p:cNvPr id="28675" name="Picture 4" descr="C:\Documents and Settings\Admin\Рабочий стол\фото для отчетов\IMG_0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0738" y="3352800"/>
            <a:ext cx="40894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C:\Documents and Settings\Admin\Рабочий стол\фото для отчетов\посл. фото 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0738" y="381000"/>
            <a:ext cx="408940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09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effectLst/>
                <a:latin typeface="+mn-lt"/>
              </a:rPr>
              <a:t>Углубленное изучение английского языка</a:t>
            </a:r>
            <a:br>
              <a:rPr lang="ru-RU" sz="2800" b="1" dirty="0" smtClean="0">
                <a:solidFill>
                  <a:srgbClr val="FFFF00"/>
                </a:solidFill>
                <a:effectLst/>
                <a:latin typeface="+mn-lt"/>
              </a:rPr>
            </a:br>
            <a:endParaRPr lang="ru-RU" sz="2800" b="1" dirty="0" smtClean="0"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30722" name="Picture 4" descr="computer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19200"/>
            <a:ext cx="34956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C:\Documents and Settings\Admin\Рабочий стол\фото для отчетов\Владыко фото\Города - побратимы Екатеринбург - Сан Хосе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02027">
            <a:off x="4343400" y="1104900"/>
            <a:ext cx="428466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C:\Documents and Settings\Admin\Рабочий стол\фото для отчетов\Владыко фото\Города - побратимы Екатеринбург - Сан Хосе\IMG_72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0413" y="4006850"/>
            <a:ext cx="364172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 descr="C:\Documents and Settings\Admin\Рабочий стол\фото для отчетов\Владыко фото\Города - побратимы Екатеринбург - Сан Хосе\Рисунок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006850"/>
            <a:ext cx="182245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762000"/>
            <a:ext cx="4352925" cy="18557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+mn-lt"/>
              </a:rPr>
              <a:t>Интеграция основного и дополнительного образования</a:t>
            </a:r>
            <a:br>
              <a:rPr lang="ru-RU" sz="3200" b="1" dirty="0" smtClean="0">
                <a:solidFill>
                  <a:srgbClr val="FFFF00"/>
                </a:solidFill>
                <a:latin typeface="+mn-lt"/>
              </a:rPr>
            </a:br>
            <a:endParaRPr lang="ru-RU" sz="3200" b="1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2770" name="Picture 2" descr="C:\Documents and Settings\Admin\Рабочий стол\фото для отчетов\минутуаславы 1-4кл 3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508375"/>
            <a:ext cx="431958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C:\Documents and Settings\Admin\Рабочий стол\фото для отчетов\последние 1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57200"/>
            <a:ext cx="431165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C:\Documents and Settings\Admin\Рабочий стол\фото для отчетов\последние фото 369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12713" y="3508375"/>
            <a:ext cx="4321175" cy="2881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3581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FF00"/>
                </a:solidFill>
                <a:effectLst/>
                <a:latin typeface="+mn-lt"/>
              </a:rPr>
              <a:t>Ученическое самоуправление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34818" name="Picture 5" descr="ДЮПкольцово2008 0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62338"/>
            <a:ext cx="409257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8963" y="3479800"/>
            <a:ext cx="4576762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8963" y="312738"/>
            <a:ext cx="4495800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191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effectLst/>
                <a:latin typeface="+mn-lt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/>
                <a:latin typeface="+mn-lt"/>
              </a:rPr>
            </a:br>
            <a:r>
              <a:rPr lang="ru-RU" sz="2400" b="1" dirty="0" smtClean="0">
                <a:solidFill>
                  <a:srgbClr val="FFFF00"/>
                </a:solidFill>
                <a:effectLst/>
                <a:latin typeface="+mn-lt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/>
                <a:latin typeface="+mn-lt"/>
              </a:rPr>
            </a:br>
            <a:r>
              <a:rPr lang="ru-RU" sz="2800" b="1" dirty="0" smtClean="0">
                <a:solidFill>
                  <a:srgbClr val="FFFF00"/>
                </a:solidFill>
                <a:effectLst/>
                <a:latin typeface="+mn-lt"/>
              </a:rPr>
              <a:t>Школьные вопросы, рассматриваемые на заседании Совета  </a:t>
            </a:r>
            <a:r>
              <a:rPr lang="ru-RU" sz="2800" b="1" dirty="0">
                <a:solidFill>
                  <a:srgbClr val="FFFF00"/>
                </a:solidFill>
                <a:effectLst/>
                <a:latin typeface="+mn-lt"/>
              </a:rPr>
              <a:t>старшеклассников</a:t>
            </a:r>
            <a:endParaRPr lang="ru-RU" sz="2800" b="1" dirty="0" smtClean="0"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362200"/>
            <a:ext cx="40386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1</a:t>
            </a:r>
            <a:r>
              <a:rPr lang="ru-RU" sz="2400" dirty="0" smtClean="0">
                <a:solidFill>
                  <a:srgbClr val="FFFF00"/>
                </a:solidFill>
              </a:rPr>
              <a:t>. Трудовые  дела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2. Организация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    внеурочной деятельности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3. Организация школьных мероприятий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4. Организация социальных и благотворительных акций</a:t>
            </a:r>
            <a:endParaRPr lang="ru-RU" sz="2400" dirty="0">
              <a:solidFill>
                <a:srgbClr val="FFFF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 startAt="5"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Воспитание дисциплины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 startAt="5"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Волонтерское движение</a:t>
            </a:r>
            <a:endParaRPr lang="ru-RU" sz="24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FFFF00"/>
              </a:solidFill>
            </a:endParaRPr>
          </a:p>
        </p:txBody>
      </p:sp>
      <p:pic>
        <p:nvPicPr>
          <p:cNvPr id="36867" name="Picture 3" descr="C:\Documents and Settings\Admin\Рабочий стол\фото для отчетов\IMG_28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3263" y="3516313"/>
            <a:ext cx="4452937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C:\Documents and Settings\Admin\Рабочий стол\фото для отчетов\IMG_19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6275" y="381000"/>
            <a:ext cx="44529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7400" y="990600"/>
            <a:ext cx="6477000" cy="4114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2 направление</a:t>
            </a:r>
          </a:p>
          <a:p>
            <a:pPr marL="0" indent="0" algn="ctr">
              <a:buFontTx/>
              <a:buNone/>
              <a:defRPr/>
            </a:pPr>
            <a:endParaRPr lang="ru-RU" b="1" dirty="0" smtClean="0">
              <a:solidFill>
                <a:srgbClr val="FFFF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Эффективное </a:t>
            </a:r>
            <a:r>
              <a:rPr lang="ru-RU" b="1" dirty="0">
                <a:solidFill>
                  <a:srgbClr val="FFFF00"/>
                </a:solidFill>
              </a:rPr>
              <a:t>развитие исследовательской культуры педагогов и учащихся, способной влиять на качество гимназического образования и его социально-культурный </a:t>
            </a:r>
            <a:r>
              <a:rPr lang="ru-RU" b="1" dirty="0" smtClean="0">
                <a:solidFill>
                  <a:srgbClr val="FFFF00"/>
                </a:solidFill>
              </a:rPr>
              <a:t>результат</a:t>
            </a:r>
            <a:endParaRPr lang="ru-RU" b="1" dirty="0">
              <a:solidFill>
                <a:srgbClr val="FFFF00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10668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7163" y="76200"/>
            <a:ext cx="7543800" cy="64770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2800" b="1" dirty="0">
                <a:solidFill>
                  <a:srgbClr val="FFFF00"/>
                </a:solidFill>
              </a:rPr>
              <a:t>И</a:t>
            </a:r>
            <a:r>
              <a:rPr lang="ru-RU" sz="2800" b="1" dirty="0" smtClean="0">
                <a:solidFill>
                  <a:srgbClr val="FFFF00"/>
                </a:solidFill>
              </a:rPr>
              <a:t>зменения в профессиональной </a:t>
            </a:r>
            <a:r>
              <a:rPr lang="ru-RU" sz="2800" b="1" dirty="0">
                <a:solidFill>
                  <a:srgbClr val="FFFF00"/>
                </a:solidFill>
              </a:rPr>
              <a:t>компетентности педагогов</a:t>
            </a:r>
            <a:r>
              <a:rPr lang="ru-RU" sz="2800" b="1" dirty="0" smtClean="0">
                <a:solidFill>
                  <a:srgbClr val="FFFF00"/>
                </a:solidFill>
              </a:rPr>
              <a:t>:</a:t>
            </a:r>
          </a:p>
          <a:p>
            <a:pPr marL="0" indent="0" algn="ctr">
              <a:buFontTx/>
              <a:buNone/>
              <a:defRPr/>
            </a:pPr>
            <a:endParaRPr lang="ru-RU" sz="28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2100" dirty="0" smtClean="0">
                <a:solidFill>
                  <a:srgbClr val="FFFF00"/>
                </a:solidFill>
              </a:rPr>
              <a:t>возросла </a:t>
            </a:r>
            <a:r>
              <a:rPr lang="ru-RU" sz="2100" dirty="0">
                <a:solidFill>
                  <a:srgbClr val="FFFF00"/>
                </a:solidFill>
              </a:rPr>
              <a:t>профессиональная компетентность, обусловленная изменениями в организации образовательной деятельности, используемых технологиях, методах и </a:t>
            </a:r>
            <a:r>
              <a:rPr lang="ru-RU" sz="2100" dirty="0" smtClean="0">
                <a:solidFill>
                  <a:srgbClr val="FFFF00"/>
                </a:solidFill>
              </a:rPr>
              <a:t>приемах;</a:t>
            </a:r>
            <a:endParaRPr lang="ru-RU" sz="21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2100" dirty="0" smtClean="0">
                <a:solidFill>
                  <a:srgbClr val="FFFF00"/>
                </a:solidFill>
              </a:rPr>
              <a:t>наблюдается </a:t>
            </a:r>
            <a:r>
              <a:rPr lang="ru-RU" sz="2100" dirty="0">
                <a:solidFill>
                  <a:srgbClr val="FFFF00"/>
                </a:solidFill>
              </a:rPr>
              <a:t>рост качества аналитической и проектировочной деятельности </a:t>
            </a:r>
            <a:r>
              <a:rPr lang="ru-RU" sz="2100" dirty="0" smtClean="0">
                <a:solidFill>
                  <a:srgbClr val="FFFF00"/>
                </a:solidFill>
              </a:rPr>
              <a:t>педагогов</a:t>
            </a:r>
            <a:r>
              <a:rPr lang="ru-RU" sz="2100" dirty="0">
                <a:solidFill>
                  <a:srgbClr val="FFFF00"/>
                </a:solidFill>
              </a:rPr>
              <a:t>;</a:t>
            </a:r>
            <a:endParaRPr lang="ru-RU" sz="210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2100" dirty="0">
                <a:solidFill>
                  <a:srgbClr val="FFFF00"/>
                </a:solidFill>
              </a:rPr>
              <a:t>на 23% увеличилось число педагогов, разрабатывающих и реализующих педагогические инновации, что является достаточным потенциалом для реализации новых педагогических задач;</a:t>
            </a:r>
          </a:p>
          <a:p>
            <a:pPr>
              <a:defRPr/>
            </a:pPr>
            <a:r>
              <a:rPr lang="ru-RU" sz="2100" dirty="0" smtClean="0">
                <a:solidFill>
                  <a:srgbClr val="FFFF00"/>
                </a:solidFill>
              </a:rPr>
              <a:t>На </a:t>
            </a:r>
            <a:r>
              <a:rPr lang="ru-RU" sz="2100" dirty="0">
                <a:solidFill>
                  <a:srgbClr val="FFFF00"/>
                </a:solidFill>
              </a:rPr>
              <a:t>32% увеличилось количество педагогов, использующих в учебном процессе новые информационные технологии.</a:t>
            </a:r>
          </a:p>
          <a:p>
            <a:pPr>
              <a:defRPr/>
            </a:pPr>
            <a:r>
              <a:rPr lang="ru-RU" sz="2100" dirty="0">
                <a:solidFill>
                  <a:srgbClr val="FFFF00"/>
                </a:solidFill>
              </a:rPr>
              <a:t>Скорректировано 80% рабочих программ с целью увеличения исследовательской и проектной составляющих в формах самостоятельной работы учащихся.</a:t>
            </a:r>
          </a:p>
          <a:p>
            <a:pPr>
              <a:defRPr/>
            </a:pPr>
            <a:endParaRPr lang="ru-RU" sz="2100" dirty="0">
              <a:solidFill>
                <a:srgbClr val="FFFF0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10668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27175" y="80963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800" b="1" kern="0" dirty="0">
                <a:solidFill>
                  <a:srgbClr val="FFFF00"/>
                </a:solidFill>
                <a:latin typeface="Times New Roman"/>
              </a:rPr>
              <a:t>Изменения в профессиональной компетентности педагогов:</a:t>
            </a:r>
          </a:p>
        </p:txBody>
      </p:sp>
      <p:sp>
        <p:nvSpPr>
          <p:cNvPr id="43010" name="Rectangle 3"/>
          <p:cNvSpPr txBox="1">
            <a:spLocks noChangeArrowheads="1"/>
          </p:cNvSpPr>
          <p:nvPr/>
        </p:nvSpPr>
        <p:spPr bwMode="auto">
          <a:xfrm>
            <a:off x="1447800" y="1371600"/>
            <a:ext cx="693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ru-RU" sz="320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 rot="10800000">
            <a:off x="304800" y="685800"/>
            <a:ext cx="1000125" cy="5418138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rgbClr val="FFFFFF">
                  <a:alpha val="8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kk-KZ">
              <a:latin typeface="Arial" charset="0"/>
            </a:endParaRPr>
          </a:p>
        </p:txBody>
      </p:sp>
      <p:pic>
        <p:nvPicPr>
          <p:cNvPr id="43012" name="Picture 5" descr="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220663"/>
            <a:ext cx="102235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Прямоугольник 6"/>
          <p:cNvSpPr>
            <a:spLocks noChangeArrowheads="1"/>
          </p:cNvSpPr>
          <p:nvPr/>
        </p:nvSpPr>
        <p:spPr bwMode="auto">
          <a:xfrm>
            <a:off x="1447800" y="1066800"/>
            <a:ext cx="7391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>
                <a:solidFill>
                  <a:srgbClr val="FFFF00"/>
                </a:solidFill>
              </a:rPr>
              <a:t>каждым педагогом в рамках комплексно-целевой программы деятельности гимназии ведется исследование по индивидуальной теме. Результаты этой работы обобщаются на заседаниях научно-педагогических кафедр, публикуются статьи в сборниках и педагогических изданиях. У каждого педагога имеется научно-методическая папка (Портфолио).</a:t>
            </a:r>
          </a:p>
        </p:txBody>
      </p:sp>
      <p:pic>
        <p:nvPicPr>
          <p:cNvPr id="43014" name="Picture 8" descr="C:\Users\Токарева ЕВ_2\Desktop\54\Рабочий стол\фото 13\Для РОО фото\педсовет09март 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191000"/>
            <a:ext cx="3771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9" descr="C:\Users\Токарева ЕВ_2\Desktop\54\Рабочий стол\фото 13\Для РОО фото\педсоветАвгуст08г 0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1910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300"/>
            <a:ext cx="4419600" cy="1143000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solidFill>
                  <a:schemeClr val="accent2"/>
                </a:solidFill>
                <a:effectLst/>
                <a:latin typeface="+mn-lt"/>
              </a:rPr>
              <a:t>Научное общество учащихся «</a:t>
            </a:r>
            <a:r>
              <a:rPr lang="ru-RU" sz="3600" b="1" dirty="0" err="1">
                <a:solidFill>
                  <a:schemeClr val="accent2"/>
                </a:solidFill>
                <a:effectLst/>
                <a:latin typeface="+mn-lt"/>
              </a:rPr>
              <a:t>Инсайт</a:t>
            </a:r>
            <a:r>
              <a:rPr lang="ru-RU" sz="3600" b="1" dirty="0">
                <a:solidFill>
                  <a:schemeClr val="accent2"/>
                </a:solidFill>
                <a:effectLst/>
                <a:latin typeface="+mn-lt"/>
              </a:rPr>
              <a:t>»</a:t>
            </a:r>
            <a:br>
              <a:rPr lang="ru-RU" sz="3600" b="1" dirty="0">
                <a:solidFill>
                  <a:schemeClr val="accent2"/>
                </a:solidFill>
                <a:effectLst/>
                <a:latin typeface="+mn-lt"/>
              </a:rPr>
            </a:br>
            <a:endParaRPr lang="ru-RU" sz="3600" b="1" dirty="0"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3" y="1511300"/>
            <a:ext cx="3100387" cy="49657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400" dirty="0">
                <a:solidFill>
                  <a:srgbClr val="FFFF00"/>
                </a:solidFill>
              </a:rPr>
              <a:t>Научно-исследовательская </a:t>
            </a:r>
            <a:r>
              <a:rPr lang="ru-RU" sz="2400" dirty="0" smtClean="0">
                <a:solidFill>
                  <a:srgbClr val="FFFF00"/>
                </a:solidFill>
              </a:rPr>
              <a:t>деятельность</a:t>
            </a:r>
            <a:endParaRPr lang="ru-RU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dirty="0">
                <a:solidFill>
                  <a:srgbClr val="FFFF00"/>
                </a:solidFill>
              </a:rPr>
              <a:t>Участие в олимпиадном движении Фестиваля «Юные интеллектуалы Среднего Урала</a:t>
            </a:r>
            <a:r>
              <a:rPr lang="ru-RU" sz="2400" dirty="0" smtClean="0">
                <a:solidFill>
                  <a:srgbClr val="FFFF00"/>
                </a:solidFill>
              </a:rPr>
              <a:t>»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dirty="0">
                <a:solidFill>
                  <a:srgbClr val="FFFF00"/>
                </a:solidFill>
              </a:rPr>
              <a:t>Познавательно-коммуникативная  </a:t>
            </a:r>
            <a:r>
              <a:rPr lang="ru-RU" sz="2400" dirty="0" smtClean="0">
                <a:solidFill>
                  <a:srgbClr val="FFFF00"/>
                </a:solidFill>
              </a:rPr>
              <a:t>и </a:t>
            </a:r>
            <a:r>
              <a:rPr lang="ru-RU" sz="2400" dirty="0">
                <a:solidFill>
                  <a:srgbClr val="FFFF00"/>
                </a:solidFill>
              </a:rPr>
              <a:t>творческая деятельность</a:t>
            </a:r>
          </a:p>
        </p:txBody>
      </p:sp>
      <p:pic>
        <p:nvPicPr>
          <p:cNvPr id="44035" name="Picture 2" descr="C:\Documents and Settings\Admin\Рабочий стол\фото для отчетов\последние 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6888" y="1603375"/>
            <a:ext cx="33543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 descr="C:\Documents and Settings\Admin\Рабочий стол\фото для отчетов\IMG_00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55626">
            <a:off x="5573713" y="581025"/>
            <a:ext cx="33305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0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1400" y="3352800"/>
            <a:ext cx="144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7" descr="P10307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2475" y="4741863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FFFF00"/>
                </a:solidFill>
                <a:effectLst/>
                <a:latin typeface="+mn-lt"/>
              </a:rPr>
              <a:t>Муниципальное автономное общеобразовательное учреждение - гимназия №13 </a:t>
            </a:r>
            <a:r>
              <a:rPr lang="ru-RU" b="1" dirty="0" smtClean="0">
                <a:effectLst/>
                <a:latin typeface="+mn-lt"/>
              </a:rPr>
              <a:t/>
            </a:r>
            <a:br>
              <a:rPr lang="ru-RU" b="1" dirty="0" smtClean="0">
                <a:effectLst/>
                <a:latin typeface="+mn-lt"/>
              </a:rPr>
            </a:br>
            <a:endParaRPr lang="ru-RU" b="1" dirty="0"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Директор МАОУ – гимназии №13</a:t>
            </a:r>
          </a:p>
          <a:p>
            <a:pPr marL="0" indent="0">
              <a:buFontTx/>
              <a:buNone/>
              <a:defRPr/>
            </a:pP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   </a:t>
            </a:r>
            <a:r>
              <a:rPr lang="ru-RU" sz="2800" dirty="0" smtClean="0">
                <a:solidFill>
                  <a:srgbClr val="FFFF00"/>
                </a:solidFill>
              </a:rPr>
              <a:t>Арефьева Тамара </a:t>
            </a:r>
            <a:r>
              <a:rPr lang="ru-RU" sz="2800" dirty="0">
                <a:solidFill>
                  <a:srgbClr val="FFFF00"/>
                </a:solidFill>
              </a:rPr>
              <a:t>Алексеевна</a:t>
            </a:r>
            <a:endParaRPr lang="ru-RU" sz="280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Научный  консультант: </a:t>
            </a:r>
            <a:r>
              <a:rPr lang="ru-RU" sz="2800" dirty="0" smtClean="0">
                <a:solidFill>
                  <a:srgbClr val="FFFF00"/>
                </a:solidFill>
              </a:rPr>
              <a:t>Давыдова Наталья Николаевна, начальник отдела научно-исследовательских проектов </a:t>
            </a:r>
            <a:r>
              <a:rPr lang="ru-RU" sz="2800" dirty="0" err="1" smtClean="0">
                <a:solidFill>
                  <a:srgbClr val="FFFF00"/>
                </a:solidFill>
              </a:rPr>
              <a:t>УрО</a:t>
            </a:r>
            <a:r>
              <a:rPr lang="ru-RU" sz="2800" dirty="0" smtClean="0">
                <a:solidFill>
                  <a:srgbClr val="FFFF00"/>
                </a:solidFill>
              </a:rPr>
              <a:t> РАО, кандидат технических наук, доцент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Руководитель проекта: </a:t>
            </a:r>
            <a:r>
              <a:rPr lang="ru-RU" sz="2800" dirty="0" smtClean="0">
                <a:solidFill>
                  <a:srgbClr val="FFFF00"/>
                </a:solidFill>
              </a:rPr>
              <a:t>Токарева Екатерина Владимировна, заместитель директора по научно-методической работе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Documents and Settings\Admin\Рабочий стол\ФЭП\фото для отчетов\Владыко фото\Региональная Олимпиада Лонгман (проекты)\Белкина Анна 9Б 2 мест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0330">
            <a:off x="5894388" y="719138"/>
            <a:ext cx="2582862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C:\Documents and Settings\Admin\Рабочий стол\фото для отчетов\Владыко фото\Всероссийский\Белкина Анна  1 место 2011-2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094769">
            <a:off x="863600" y="623888"/>
            <a:ext cx="2414588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5" descr="райСС07цирк 001"/>
          <p:cNvPicPr>
            <a:picLocks noChangeAspect="1" noChangeArrowheads="1"/>
          </p:cNvPicPr>
          <p:nvPr/>
        </p:nvPicPr>
        <p:blipFill>
          <a:blip r:embed="rId5"/>
          <a:srcRect l="11534" t="10765" r="11534" b="9227"/>
          <a:stretch>
            <a:fillRect/>
          </a:stretch>
        </p:blipFill>
        <p:spPr bwMode="auto">
          <a:xfrm rot="1065656">
            <a:off x="5640388" y="3670300"/>
            <a:ext cx="360203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райСС07цирк 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6425" y="258763"/>
            <a:ext cx="29511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4" descr="C:\Documents and Settings\Admin\Рабочий стол\фото для отчетов\Владыко фото\месяц любви к библиотекам\Ситниченко Алена 8В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165970">
            <a:off x="244475" y="4267200"/>
            <a:ext cx="30559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7" name="Rectangle 15"/>
          <p:cNvSpPr>
            <a:spLocks noGrp="1" noChangeArrowheads="1"/>
          </p:cNvSpPr>
          <p:nvPr>
            <p:ph type="title"/>
          </p:nvPr>
        </p:nvSpPr>
        <p:spPr>
          <a:xfrm>
            <a:off x="414338" y="1905000"/>
            <a:ext cx="8415337" cy="1524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Участие гимназистов в интеллектуальных конкурсах регионального и всероссийского уровней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</p:txBody>
      </p:sp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71775" y="3687763"/>
            <a:ext cx="3700463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</p:nvPr>
        </p:nvGraphicFramePr>
        <p:xfrm>
          <a:off x="685800" y="1905000"/>
          <a:ext cx="7696200" cy="4419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814137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</a:rPr>
                        <a:t>2010-2011</a:t>
                      </a:r>
                      <a:endParaRPr lang="ru-RU" sz="24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</a:rPr>
                        <a:t>2011-2012</a:t>
                      </a:r>
                      <a:endParaRPr lang="ru-RU" sz="24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2012-2013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1413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FF00"/>
                          </a:solidFill>
                        </a:rPr>
                        <a:t>Районный тур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58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116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1413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FF00"/>
                          </a:solidFill>
                        </a:rPr>
                        <a:t>Городской тур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9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18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1413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FF00"/>
                          </a:solidFill>
                        </a:rPr>
                        <a:t>Областной тур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9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16305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FF00"/>
                          </a:solidFill>
                        </a:rPr>
                        <a:t>Всероссийская олимпиада школьников</a:t>
                      </a:r>
                      <a:endParaRPr lang="ru-R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0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7137" name="TextBox 1"/>
          <p:cNvSpPr txBox="1">
            <a:spLocks noChangeArrowheads="1"/>
          </p:cNvSpPr>
          <p:nvPr/>
        </p:nvSpPr>
        <p:spPr bwMode="auto">
          <a:xfrm>
            <a:off x="152400" y="304800"/>
            <a:ext cx="8763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</a:rPr>
              <a:t>Победители и призеры предметных олимпиад </a:t>
            </a:r>
          </a:p>
          <a:p>
            <a:pPr algn="ctr"/>
            <a:r>
              <a:rPr lang="ru-RU" sz="3200" b="1">
                <a:solidFill>
                  <a:srgbClr val="FFFF00"/>
                </a:solidFill>
              </a:rPr>
              <a:t>Всероссийской олимпиады школьников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371600"/>
            <a:ext cx="6172200" cy="30718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3 направление</a:t>
            </a:r>
          </a:p>
          <a:p>
            <a:pPr marL="0" indent="0" algn="ctr">
              <a:buFontTx/>
              <a:buNone/>
              <a:defRPr/>
            </a:pPr>
            <a:endParaRPr lang="ru-RU" sz="4000" b="1" dirty="0" smtClean="0">
              <a:solidFill>
                <a:srgbClr val="FFFF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Развитие </a:t>
            </a:r>
            <a:r>
              <a:rPr lang="ru-RU" sz="4000" b="1" dirty="0">
                <a:solidFill>
                  <a:srgbClr val="FFFF00"/>
                </a:solidFill>
              </a:rPr>
              <a:t>языковых и межкультурных компетенций личности</a:t>
            </a:r>
          </a:p>
          <a:p>
            <a:pPr>
              <a:defRPr/>
            </a:pPr>
            <a:endParaRPr lang="ru-RU" b="1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7488"/>
            <a:ext cx="10668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14300"/>
            <a:ext cx="7162800" cy="9525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FFFF00"/>
                </a:solidFill>
                <a:effectLst/>
                <a:latin typeface="+mn-lt"/>
              </a:rPr>
              <a:t>Целевые </a:t>
            </a:r>
            <a:r>
              <a:rPr lang="ru-RU" sz="3600" b="1" dirty="0" err="1" smtClean="0">
                <a:solidFill>
                  <a:srgbClr val="FFFF00"/>
                </a:solidFill>
                <a:effectLst/>
                <a:latin typeface="+mn-lt"/>
              </a:rPr>
              <a:t>подпроекты</a:t>
            </a:r>
            <a:endParaRPr lang="ru-RU" sz="3600" b="1" dirty="0"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49154" name="Объект 2"/>
          <p:cNvSpPr>
            <a:spLocks noGrp="1"/>
          </p:cNvSpPr>
          <p:nvPr>
            <p:ph idx="1"/>
          </p:nvPr>
        </p:nvSpPr>
        <p:spPr>
          <a:xfrm>
            <a:off x="1295400" y="1143000"/>
            <a:ext cx="7848600" cy="5715000"/>
          </a:xfrm>
        </p:spPr>
        <p:txBody>
          <a:bodyPr/>
          <a:lstStyle/>
          <a:p>
            <a:r>
              <a:rPr lang="ru-RU" sz="2000" smtClean="0">
                <a:solidFill>
                  <a:srgbClr val="FFFF00"/>
                </a:solidFill>
              </a:rPr>
              <a:t>«Европейский языковой портфель - средство оценки и самооценки знаний учащихся по иностранным языкам»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«Создание  Творческой лаборатории»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«Использование информационных технологий в обучении иностранным языкам»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«Подготовка к сдаче международных экзаменов Кембриджского университета»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«Открытая лонгмановская олимпиада по английскому языку»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«Условия успешной коммуникации»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От мини-проекта к индивидуальному исследованию: вектор самоопределения личности»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Конкурс чтецов им. В.С. Рутминского»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«Фестиваль сценического воплощения произведений классической и современной литературы»  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«Филологический калейдоскоп»</a:t>
            </a:r>
          </a:p>
          <a:p>
            <a:endParaRPr lang="ru-RU" sz="2400" smtClean="0">
              <a:solidFill>
                <a:srgbClr val="FFFF00"/>
              </a:solidFill>
            </a:endParaRPr>
          </a:p>
          <a:p>
            <a:endParaRPr lang="ru-RU" smtClean="0"/>
          </a:p>
          <a:p>
            <a:endParaRPr lang="ru-RU" smtClean="0"/>
          </a:p>
        </p:txBody>
      </p:sp>
      <p:grpSp>
        <p:nvGrpSpPr>
          <p:cNvPr id="49155" name="Группа 3"/>
          <p:cNvGrpSpPr>
            <a:grpSpLocks/>
          </p:cNvGrpSpPr>
          <p:nvPr/>
        </p:nvGrpSpPr>
        <p:grpSpPr bwMode="auto">
          <a:xfrm>
            <a:off x="304800" y="228600"/>
            <a:ext cx="1066800" cy="5875338"/>
            <a:chOff x="304800" y="228600"/>
            <a:chExt cx="1066800" cy="5875338"/>
          </a:xfrm>
        </p:grpSpPr>
        <p:sp>
          <p:nvSpPr>
            <p:cNvPr id="49156" name="Rectangle 2"/>
            <p:cNvSpPr>
              <a:spLocks noChangeArrowheads="1"/>
            </p:cNvSpPr>
            <p:nvPr/>
          </p:nvSpPr>
          <p:spPr bwMode="auto">
            <a:xfrm rot="10800000">
              <a:off x="304800" y="685800"/>
              <a:ext cx="1066800" cy="5418138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100000">
                  <a:srgbClr val="FFFFFF">
                    <a:alpha val="82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kk-KZ">
                <a:latin typeface="Arial" charset="0"/>
              </a:endParaRPr>
            </a:p>
          </p:txBody>
        </p:sp>
        <p:pic>
          <p:nvPicPr>
            <p:cNvPr id="49157" name="Picture 5" descr="0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228600"/>
              <a:ext cx="1066800" cy="1090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ъект 2"/>
          <p:cNvSpPr>
            <a:spLocks noGrp="1"/>
          </p:cNvSpPr>
          <p:nvPr>
            <p:ph idx="1"/>
          </p:nvPr>
        </p:nvSpPr>
        <p:spPr>
          <a:xfrm>
            <a:off x="457200" y="209550"/>
            <a:ext cx="4191000" cy="6477000"/>
          </a:xfrm>
        </p:spPr>
        <p:txBody>
          <a:bodyPr/>
          <a:lstStyle/>
          <a:p>
            <a:r>
              <a:rPr lang="ru-RU" sz="2000" smtClean="0">
                <a:solidFill>
                  <a:srgbClr val="FFFF00"/>
                </a:solidFill>
              </a:rPr>
              <a:t>100% учителей работают по методическим темам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 43% педагогов участвовали в проведении мастер классов на семинарах и конференциях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 22% педагогов подготовили публикации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в 2012-2013 уч. году было представлено 26 проектов на английском языке на конкурсы различного уровня; 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городской конкурс проектов на английском языке "Мир вокруг нас" (5-8 классы) – 21 (победителей – 5; призеров - 6)  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УрГППУ – 5 (победителей  - 2; призеров - 2)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участие в международных проектах</a:t>
            </a:r>
          </a:p>
        </p:txBody>
      </p:sp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448050"/>
            <a:ext cx="4243388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79388"/>
            <a:ext cx="413861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ъект 2"/>
          <p:cNvSpPr>
            <a:spLocks noGrp="1"/>
          </p:cNvSpPr>
          <p:nvPr>
            <p:ph idx="1"/>
          </p:nvPr>
        </p:nvSpPr>
        <p:spPr>
          <a:xfrm>
            <a:off x="457200" y="119063"/>
            <a:ext cx="4038600" cy="6629400"/>
          </a:xfrm>
        </p:spPr>
        <p:txBody>
          <a:bodyPr/>
          <a:lstStyle/>
          <a:p>
            <a:r>
              <a:rPr lang="ru-RU" sz="2000" smtClean="0">
                <a:solidFill>
                  <a:srgbClr val="FFFF00"/>
                </a:solidFill>
              </a:rPr>
              <a:t>Рабочее место учителя оборудовано компьютером для 100% учителей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79% рабочих мест оборудованы интерактивными досками или проекторами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 разработана программа для дошкольников в соответствии с требованиями ФГОС 2 поколения;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 разработана программа для учащихся 11 классов с использованием ИКТ для более эффективной подготовки к ЕГЭ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В 2012-2013 уч.году 145 учащихся проходили подготовку к сдаче международных экзаменов на внеурочных занятиях. Из них: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FFFF00"/>
                </a:solidFill>
              </a:rPr>
              <a:t>     71 учащихся сдали экзамены различного уровня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54274" name="Picture 3" descr="C:\Documents and Settings\Admin\Рабочий стол\ФЭП\фото для отчетов\Владыко фото\Областной семинар для учителей о проектной деятельности\x_057ce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6588" y="304800"/>
            <a:ext cx="451643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4" descr="C:\Documents and Settings\Admin\Рабочий стол\ФЭП\фото для отчетов\IMG_57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6588" y="3657600"/>
            <a:ext cx="4516437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ъект 2"/>
          <p:cNvSpPr>
            <a:spLocks noGrp="1"/>
          </p:cNvSpPr>
          <p:nvPr>
            <p:ph idx="1"/>
          </p:nvPr>
        </p:nvSpPr>
        <p:spPr>
          <a:xfrm>
            <a:off x="228600" y="385763"/>
            <a:ext cx="4191000" cy="6400800"/>
          </a:xfrm>
        </p:spPr>
        <p:txBody>
          <a:bodyPr/>
          <a:lstStyle/>
          <a:p>
            <a:r>
              <a:rPr lang="ru-RU" sz="2000" smtClean="0">
                <a:solidFill>
                  <a:srgbClr val="FFFF00"/>
                </a:solidFill>
              </a:rPr>
              <a:t>Особенность филологического пространства, которое гармонично соединяет интеллектуальную, творческую, эстетическую и исследовательскую составляющие формирования личности, позволило объединить подпроекты в области филологии в более крупный, реализующийся не только на гимназическом, но и на городском уровне, - «Филологический калейдоскоп».            Учащиеся в течение последних 3 лет имеют возможность представить наиболее успешные внутригимназические проекты на городском уровне в рамках подпроекта «Одаренные дети»</a:t>
            </a:r>
          </a:p>
          <a:p>
            <a:endParaRPr lang="ru-RU" sz="2000" smtClean="0"/>
          </a:p>
          <a:p>
            <a:endParaRPr lang="ru-RU" sz="2000" smtClean="0"/>
          </a:p>
        </p:txBody>
      </p:sp>
      <p:pic>
        <p:nvPicPr>
          <p:cNvPr id="56322" name="Picture 3" descr="C:\Documents and Settings\Admin\Рабочий стол\ФЭП\фото для отчетов\IMG_10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33400"/>
            <a:ext cx="3997325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295400"/>
            <a:ext cx="6172200" cy="3071813"/>
          </a:xfrm>
        </p:spPr>
        <p:txBody>
          <a:bodyPr/>
          <a:lstStyle/>
          <a:p>
            <a:pPr marL="0" indent="0" algn="ctr">
              <a:buClr>
                <a:srgbClr val="FFFF00"/>
              </a:buClr>
              <a:buFontTx/>
              <a:buNone/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4 направление</a:t>
            </a:r>
          </a:p>
          <a:p>
            <a:pPr marL="0" indent="0" algn="ctr">
              <a:buClr>
                <a:srgbClr val="FFFF00"/>
              </a:buClr>
              <a:buFontTx/>
              <a:buNone/>
              <a:defRPr/>
            </a:pPr>
            <a:endParaRPr lang="ru-RU" sz="3600" dirty="0" smtClean="0">
              <a:solidFill>
                <a:srgbClr val="FFFF00"/>
              </a:solidFill>
            </a:endParaRPr>
          </a:p>
          <a:p>
            <a:pPr marL="0" indent="0" algn="ctr">
              <a:buClr>
                <a:srgbClr val="FFFF00"/>
              </a:buClr>
              <a:buFontTx/>
              <a:buNone/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Обеспечение </a:t>
            </a:r>
            <a:r>
              <a:rPr lang="ru-RU" sz="3600" dirty="0">
                <a:solidFill>
                  <a:srgbClr val="FFFF00"/>
                </a:solidFill>
              </a:rPr>
              <a:t>соответствия результатов образовательной деятельности гимназии социальному </a:t>
            </a:r>
            <a:r>
              <a:rPr lang="ru-RU" sz="3600" dirty="0" smtClean="0">
                <a:solidFill>
                  <a:srgbClr val="FFFF00"/>
                </a:solidFill>
              </a:rPr>
              <a:t>заказу</a:t>
            </a:r>
            <a:endParaRPr lang="ru-RU" sz="3600" dirty="0">
              <a:solidFill>
                <a:srgbClr val="FFFF00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7488"/>
            <a:ext cx="10668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57325" y="685800"/>
            <a:ext cx="6934200" cy="889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2"/>
                </a:solidFill>
                <a:effectLst/>
                <a:latin typeface="+mn-lt"/>
              </a:rPr>
              <a:t>Особенности нового подхода к управлению качеством образования в гимназии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209800"/>
            <a:ext cx="7162800" cy="4191000"/>
          </a:xfrm>
        </p:spPr>
        <p:txBody>
          <a:bodyPr/>
          <a:lstStyle/>
          <a:p>
            <a:r>
              <a:rPr lang="ru-RU" sz="2800" smtClean="0">
                <a:solidFill>
                  <a:srgbClr val="FFFF00"/>
                </a:solidFill>
              </a:rPr>
              <a:t>выраженный стимулирующий характер, опора на экономическую заинтересованность субъектов управления в рамках перехода к новой системе оплаты труда педагогов; </a:t>
            </a:r>
          </a:p>
          <a:p>
            <a:r>
              <a:rPr lang="ru-RU" sz="2800" smtClean="0">
                <a:solidFill>
                  <a:srgbClr val="FFFF00"/>
                </a:solidFill>
              </a:rPr>
              <a:t>значительный отход от командно-административных методов управления;</a:t>
            </a:r>
          </a:p>
          <a:p>
            <a:r>
              <a:rPr lang="ru-RU" sz="2800" smtClean="0">
                <a:solidFill>
                  <a:srgbClr val="FFFF00"/>
                </a:solidFill>
              </a:rPr>
              <a:t>приоритетность самоконтроля при анализе и оценке хода образовательного процесса.</a:t>
            </a:r>
          </a:p>
          <a:p>
            <a:pPr eaLnBrk="1" hangingPunct="1">
              <a:buFontTx/>
              <a:buNone/>
            </a:pPr>
            <a:endParaRPr lang="ru-RU" sz="2800" b="1" u="sng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 rot="10800000">
            <a:off x="457200" y="838200"/>
            <a:ext cx="1000125" cy="5418138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rgbClr val="FFFFFF">
                  <a:alpha val="8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kk-KZ">
              <a:latin typeface="Arial" charset="0"/>
            </a:endParaRPr>
          </a:p>
        </p:txBody>
      </p:sp>
      <p:pic>
        <p:nvPicPr>
          <p:cNvPr id="59396" name="Picture 5" descr="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102235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533400"/>
            <a:ext cx="7467600" cy="27432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FF00"/>
                </a:solidFill>
              </a:rPr>
              <a:t>Разработана программа деятельности по реализации основных направлений оценки качества гимназического образования.</a:t>
            </a:r>
          </a:p>
          <a:p>
            <a:pPr eaLnBrk="1" hangingPunct="1"/>
            <a:r>
              <a:rPr lang="ru-RU" sz="2400" smtClean="0">
                <a:solidFill>
                  <a:srgbClr val="FFFF00"/>
                </a:solidFill>
              </a:rPr>
              <a:t>Административный и общественный  контроль внутри ОУ сочетается с самоанализом, самоконтролем и самооценкой каждого участника педагогического процесса.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 rot="10800000">
            <a:off x="304800" y="685800"/>
            <a:ext cx="1000125" cy="5418138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rgbClr val="FFFFFF">
                  <a:alpha val="8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kk-KZ">
              <a:latin typeface="Arial" charset="0"/>
            </a:endParaRPr>
          </a:p>
        </p:txBody>
      </p:sp>
      <p:pic>
        <p:nvPicPr>
          <p:cNvPr id="60419" name="Picture 5" descr="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102235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6" descr="педсовет09март 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8862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7" descr="педсовет2008воспитание 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886200"/>
            <a:ext cx="36576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педсовет09март 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8725" y="38862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0104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effectLst/>
                <a:latin typeface="+mn-lt"/>
              </a:rPr>
              <a:t>Проблемы</a:t>
            </a:r>
            <a:endParaRPr lang="ru-RU" sz="4000" i="1" dirty="0"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447800" y="1676400"/>
            <a:ext cx="7543800" cy="4648200"/>
          </a:xfrm>
        </p:spPr>
        <p:txBody>
          <a:bodyPr/>
          <a:lstStyle/>
          <a:p>
            <a:pPr eaLnBrk="1" hangingPunct="1">
              <a:buClr>
                <a:srgbClr val="99F3FF"/>
              </a:buClr>
              <a:buFont typeface="Wingdings" pitchFamily="2" charset="2"/>
              <a:buChar char="§"/>
            </a:pPr>
            <a:r>
              <a:rPr lang="ru-RU" sz="2400" b="1" smtClean="0">
                <a:solidFill>
                  <a:srgbClr val="FFFF00"/>
                </a:solidFill>
              </a:rPr>
              <a:t>Необходимость дифференциации образовательных маршрутов в условиях Гимназии с учетом способностей и потребностей учащегося на основе образовательной технологии «Портфолио».</a:t>
            </a:r>
          </a:p>
          <a:p>
            <a:pPr eaLnBrk="1" hangingPunct="1">
              <a:buClr>
                <a:srgbClr val="99F3FF"/>
              </a:buClr>
              <a:buFont typeface="Wingdings" pitchFamily="2" charset="2"/>
              <a:buChar char="§"/>
            </a:pPr>
            <a:r>
              <a:rPr lang="ru-RU" sz="2400" b="1" smtClean="0">
                <a:solidFill>
                  <a:srgbClr val="FFFF00"/>
                </a:solidFill>
              </a:rPr>
              <a:t>Определенные ограничения в саморазвитии и самореализации подростка, обусловленные проблемами социума.</a:t>
            </a:r>
          </a:p>
          <a:p>
            <a:pPr eaLnBrk="1" hangingPunct="1">
              <a:buClr>
                <a:srgbClr val="99F3FF"/>
              </a:buClr>
              <a:buFont typeface="Wingdings" pitchFamily="2" charset="2"/>
              <a:buChar char="§"/>
            </a:pPr>
            <a:r>
              <a:rPr lang="ru-RU" sz="2400" smtClean="0">
                <a:solidFill>
                  <a:srgbClr val="FFFF00"/>
                </a:solidFill>
              </a:rPr>
              <a:t> </a:t>
            </a:r>
            <a:r>
              <a:rPr lang="ru-RU" sz="2400" b="1" smtClean="0">
                <a:solidFill>
                  <a:srgbClr val="FFFF00"/>
                </a:solidFill>
              </a:rPr>
              <a:t>Осознание учителем необходимости  профессиональной рефлексии и саморазвития.</a:t>
            </a:r>
            <a:endParaRPr lang="ru-RU" sz="2400" smtClean="0">
              <a:solidFill>
                <a:srgbClr val="FFFF00"/>
              </a:solidFill>
            </a:endParaRPr>
          </a:p>
        </p:txBody>
      </p:sp>
      <p:grpSp>
        <p:nvGrpSpPr>
          <p:cNvPr id="20483" name="Группа 3"/>
          <p:cNvGrpSpPr>
            <a:grpSpLocks/>
          </p:cNvGrpSpPr>
          <p:nvPr/>
        </p:nvGrpSpPr>
        <p:grpSpPr bwMode="auto">
          <a:xfrm>
            <a:off x="304800" y="228600"/>
            <a:ext cx="1022350" cy="6256338"/>
            <a:chOff x="304800" y="228600"/>
            <a:chExt cx="1022350" cy="6256338"/>
          </a:xfrm>
        </p:grpSpPr>
        <p:sp>
          <p:nvSpPr>
            <p:cNvPr id="20484" name="Rectangle 2"/>
            <p:cNvSpPr>
              <a:spLocks noChangeArrowheads="1"/>
            </p:cNvSpPr>
            <p:nvPr/>
          </p:nvSpPr>
          <p:spPr bwMode="auto">
            <a:xfrm rot="10800000">
              <a:off x="304800" y="1066800"/>
              <a:ext cx="1000125" cy="5418138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100000">
                  <a:srgbClr val="FFFFFF">
                    <a:alpha val="82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kk-KZ">
                <a:latin typeface="Arial" charset="0"/>
              </a:endParaRPr>
            </a:p>
          </p:txBody>
        </p:sp>
        <p:pic>
          <p:nvPicPr>
            <p:cNvPr id="20485" name="Picture 8" descr="0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228600"/>
              <a:ext cx="1022350" cy="1090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 txBox="1">
            <a:spLocks noChangeArrowheads="1"/>
          </p:cNvSpPr>
          <p:nvPr/>
        </p:nvSpPr>
        <p:spPr bwMode="auto">
          <a:xfrm>
            <a:off x="1447800" y="377825"/>
            <a:ext cx="7315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800">
                <a:solidFill>
                  <a:srgbClr val="FFFF00"/>
                </a:solidFill>
              </a:rPr>
              <a:t>Выявлены проявления образованности обучающихся на основе компетентностного подхода.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800">
                <a:solidFill>
                  <a:srgbClr val="FFFF00"/>
                </a:solidFill>
              </a:rPr>
              <a:t>Совершенствуется инструментарий оценивания компетентностей обучающихся, актуализируется роль всех субъектов образовательного процесса в инновационной деятельности гимназии.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altLang="ja-JP" sz="2800">
                <a:solidFill>
                  <a:srgbClr val="FFFF00"/>
                </a:solidFill>
              </a:rPr>
              <a:t>функционируют </a:t>
            </a:r>
            <a:r>
              <a:rPr lang="ru-RU" altLang="ja-JP" sz="2800" u="sng">
                <a:solidFill>
                  <a:srgbClr val="FFFF00"/>
                </a:solidFill>
              </a:rPr>
              <a:t>программы</a:t>
            </a:r>
            <a:r>
              <a:rPr lang="ru-RU" altLang="ja-JP" sz="2800">
                <a:solidFill>
                  <a:srgbClr val="FFFF00"/>
                </a:solidFill>
              </a:rPr>
              <a:t> </a:t>
            </a:r>
            <a:r>
              <a:rPr lang="ru-RU" altLang="ja-JP" sz="2800" u="sng">
                <a:solidFill>
                  <a:srgbClr val="FFFF00"/>
                </a:solidFill>
              </a:rPr>
              <a:t>мониторинговых исследований по различным проблемам</a:t>
            </a:r>
            <a:r>
              <a:rPr lang="ru-RU" altLang="ja-JP" sz="2800">
                <a:solidFill>
                  <a:srgbClr val="FFFF00"/>
                </a:solidFill>
              </a:rPr>
              <a:t>: адаптации, мотивации, выбора профессии, нормирования домашних заданий</a:t>
            </a:r>
            <a:endParaRPr lang="ru-RU" sz="280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ru-RU" sz="32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ru-RU" sz="3200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 rot="10800000">
            <a:off x="304800" y="685800"/>
            <a:ext cx="1000125" cy="5418138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rgbClr val="FFFFFF">
                  <a:alpha val="8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kk-KZ">
              <a:latin typeface="Arial" charset="0"/>
            </a:endParaRPr>
          </a:p>
        </p:txBody>
      </p:sp>
      <p:pic>
        <p:nvPicPr>
          <p:cNvPr id="61443" name="Picture 5" descr="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280988"/>
            <a:ext cx="102235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8835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effectLst/>
                <a:latin typeface="+mn-lt"/>
              </a:rPr>
              <a:t>Внутренняя и внешняя оценка </a:t>
            </a:r>
          </a:p>
        </p:txBody>
      </p:sp>
      <p:sp>
        <p:nvSpPr>
          <p:cNvPr id="62466" name="Text Box 11"/>
          <p:cNvSpPr txBox="1">
            <a:spLocks noChangeArrowheads="1"/>
          </p:cNvSpPr>
          <p:nvPr/>
        </p:nvSpPr>
        <p:spPr bwMode="auto">
          <a:xfrm>
            <a:off x="1077913" y="16764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Внутренняя оценка</a:t>
            </a:r>
          </a:p>
        </p:txBody>
      </p:sp>
      <p:sp>
        <p:nvSpPr>
          <p:cNvPr id="62467" name="Text Box 12"/>
          <p:cNvSpPr txBox="1">
            <a:spLocks noChangeArrowheads="1"/>
          </p:cNvSpPr>
          <p:nvPr/>
        </p:nvSpPr>
        <p:spPr bwMode="auto">
          <a:xfrm>
            <a:off x="5715000" y="1676400"/>
            <a:ext cx="2525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Внешняя оценка</a:t>
            </a:r>
          </a:p>
        </p:txBody>
      </p:sp>
      <p:pic>
        <p:nvPicPr>
          <p:cNvPr id="6246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2825"/>
            <a:ext cx="48006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1460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 txBox="1">
            <a:spLocks noChangeArrowheads="1"/>
          </p:cNvSpPr>
          <p:nvPr/>
        </p:nvSpPr>
        <p:spPr bwMode="auto">
          <a:xfrm>
            <a:off x="1447800" y="1371600"/>
            <a:ext cx="693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ru-RU" sz="3200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 rot="10800000">
            <a:off x="304800" y="685800"/>
            <a:ext cx="1000125" cy="5418138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rgbClr val="FFFFFF">
                  <a:alpha val="8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kk-KZ">
              <a:latin typeface="Arial" charset="0"/>
            </a:endParaRPr>
          </a:p>
        </p:txBody>
      </p:sp>
      <p:pic>
        <p:nvPicPr>
          <p:cNvPr id="63491" name="Picture 5" descr="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228600"/>
            <a:ext cx="102235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Прямоугольник 6"/>
          <p:cNvSpPr>
            <a:spLocks noChangeArrowheads="1"/>
          </p:cNvSpPr>
          <p:nvPr/>
        </p:nvSpPr>
        <p:spPr bwMode="auto">
          <a:xfrm>
            <a:off x="1482725" y="533400"/>
            <a:ext cx="7391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>
                <a:solidFill>
                  <a:srgbClr val="FFFF00"/>
                </a:solidFill>
              </a:rPr>
              <a:t>Повысилась роль обучающихся и их родителей в управлении качеством образования.</a:t>
            </a:r>
          </a:p>
          <a:p>
            <a:pPr marL="285750" indent="-285750">
              <a:buFont typeface="Arial" charset="0"/>
              <a:buChar char="•"/>
            </a:pPr>
            <a:endParaRPr lang="ru-RU" sz="2400">
              <a:solidFill>
                <a:srgbClr val="FFFF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solidFill>
                  <a:srgbClr val="FFFF00"/>
                </a:solidFill>
              </a:rPr>
              <a:t>Анкетирование всех субъектов образовательного процесса, проводимых в рамках МСОКО в 2012, 2013 гг. позволяет оценить положительную динамику степени удовлетворенности качеством образовательных услуг в гимназии.</a:t>
            </a:r>
          </a:p>
        </p:txBody>
      </p:sp>
      <p:pic>
        <p:nvPicPr>
          <p:cNvPr id="63493" name="Picture 9" descr="C:\Users\Токарева ЕВ_2\Desktop\54\Рабочий стол\фото 13\фото Григорьвой\приемРодител\09майПРИЕМродителей 1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048125"/>
            <a:ext cx="37957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11" descr="C:\Users\Токарева ЕВ_2\Desktop\54\Рабочий стол\фото 13\фото Григорьвой\приемРодител\09майПРИЕМродителей 0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7788" y="4038600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682625"/>
            <a:ext cx="6934200" cy="25908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Осуществляется психолого-педагогическое сопровождение личностной и социальной адаптации детей и подростков в процессе обучения в гимназии</a:t>
            </a:r>
          </a:p>
          <a:p>
            <a:pPr eaLnBrk="1" hangingPunct="1"/>
            <a:endParaRPr lang="ru-RU" smtClean="0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 rot="10800000">
            <a:off x="304800" y="685800"/>
            <a:ext cx="1000125" cy="5418138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rgbClr val="FFFFFF">
                  <a:alpha val="8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kk-KZ">
              <a:latin typeface="Arial" charset="0"/>
            </a:endParaRPr>
          </a:p>
        </p:txBody>
      </p:sp>
      <p:pic>
        <p:nvPicPr>
          <p:cNvPr id="64515" name="Picture 5" descr="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228600"/>
            <a:ext cx="102235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6" descr="09март1классБ 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38100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7" descr="09март1классыМорозова 0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7475" y="38100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1219200" y="1471613"/>
            <a:ext cx="3505200" cy="42672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FF00"/>
                </a:solidFill>
              </a:rPr>
              <a:t>создан механизм общественной и профессиональной экспертизы качества гимназического образования</a:t>
            </a:r>
          </a:p>
          <a:p>
            <a:pPr eaLnBrk="1" hangingPunct="1"/>
            <a:endParaRPr lang="ru-RU" smtClean="0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 rot="10800000">
            <a:off x="304800" y="685800"/>
            <a:ext cx="1000125" cy="5418138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rgbClr val="FFFFFF">
                  <a:alpha val="8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kk-KZ">
              <a:latin typeface="Arial" charset="0"/>
            </a:endParaRPr>
          </a:p>
        </p:txBody>
      </p:sp>
      <p:pic>
        <p:nvPicPr>
          <p:cNvPr id="65539" name="Picture 5" descr="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102235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8" descr="Диплом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00600" y="9525"/>
            <a:ext cx="3435350" cy="4724400"/>
          </a:xfrm>
        </p:spPr>
      </p:pic>
      <p:pic>
        <p:nvPicPr>
          <p:cNvPr id="65541" name="Picture 8" descr="элита 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1463" y="1803400"/>
            <a:ext cx="34559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9138" y="3432175"/>
            <a:ext cx="2074862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effectLst/>
                <a:latin typeface="+mn-lt"/>
              </a:rPr>
              <a:t>Резюме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4906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FFFF00"/>
                </a:solidFill>
              </a:rPr>
              <a:t>Индивидуальная и коллективная творческая деятельность позволяет определить и развивать индивидуальные особенности учащегося и педагога, уникальность группы. Благодаря творчеству можно выявить свои способности, узнать о «сильных» сторонах своей личности. Достижение успеха в том или ином виде деятельности способствует формированию позитивной Я-концепции личности учащегося, стимулирует осуществление ребенком дальнейшей работы по самосовершенствованию и самостроительству своего «Я».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6" descr="09майпобедители 0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0850" y="381000"/>
            <a:ext cx="47307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3" descr="9клэкзаменыУчителя08г 059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52400" y="384175"/>
            <a:ext cx="4108450" cy="3135313"/>
          </a:xfrm>
        </p:spPr>
      </p:pic>
      <p:pic>
        <p:nvPicPr>
          <p:cNvPr id="68611" name="Picture 2" descr="C:\Documents and Settings\Admin\Рабочий стол\фото для отчетов\Владыко фото\Города - побратимы Екатеринбург - Сан Хосе\IMG_72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519488"/>
            <a:ext cx="41910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3" descr="C:\Documents and Settings\Admin\Рабочий стол\фото для отчетов\Владыко фото\Квест Открой Америку на Урале\389484_461476597230094_81516471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0850" y="3519488"/>
            <a:ext cx="4730750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sz="4000" b="1" dirty="0">
                <a:solidFill>
                  <a:srgbClr val="FFFF00"/>
                </a:solidFill>
                <a:effectLst/>
                <a:latin typeface="+mn-lt"/>
              </a:rPr>
              <a:t>Н</a:t>
            </a:r>
            <a:r>
              <a:rPr lang="ru-RU" sz="4000" b="1" dirty="0" smtClean="0">
                <a:solidFill>
                  <a:srgbClr val="FFFF00"/>
                </a:solidFill>
                <a:effectLst/>
                <a:latin typeface="+mn-lt"/>
              </a:rPr>
              <a:t>овые векторы </a:t>
            </a:r>
            <a:r>
              <a:rPr lang="ru-RU" sz="4000" b="1" dirty="0">
                <a:solidFill>
                  <a:srgbClr val="FFFF00"/>
                </a:solidFill>
                <a:effectLst/>
                <a:latin typeface="+mn-lt"/>
              </a:rPr>
              <a:t>организации образовательного процесса: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914400" y="1752600"/>
            <a:ext cx="7848600" cy="4876800"/>
          </a:xfrm>
        </p:spPr>
        <p:txBody>
          <a:bodyPr/>
          <a:lstStyle/>
          <a:p>
            <a:r>
              <a:rPr lang="ru-RU" sz="2000" smtClean="0">
                <a:solidFill>
                  <a:srgbClr val="FFFF00"/>
                </a:solidFill>
              </a:rPr>
              <a:t>непосредственное участие обучающегося в организации своей учёбы и её оценивании, индивидуализация образования, возрастание роли самостоятельной работы учащихся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организация работы учащихся в музеях, библиотеках, на кафедрах ВУЗов в рамках выбранного профиля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развитие коммуникативных навыков за счёт возможности выбирать партнёров для выполнения заданий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развитие личностного подхода в образовании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организация взаимообучения учащихся, предоставление старшеклассником роли преподавателей для малышей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связь учебной и внеучебной деятельности </a:t>
            </a:r>
          </a:p>
          <a:p>
            <a:r>
              <a:rPr lang="ru-RU" sz="2000" smtClean="0">
                <a:solidFill>
                  <a:srgbClr val="FFFF00"/>
                </a:solidFill>
              </a:rPr>
              <a:t>учитель сопровождает учащегося в его индивидуальном образовании, строит образовательную траекторию, выступает в роли консультанта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1"/>
          <p:cNvSpPr>
            <a:spLocks noGrp="1" noChangeArrowheads="1"/>
          </p:cNvSpPr>
          <p:nvPr>
            <p:ph idx="1"/>
          </p:nvPr>
        </p:nvSpPr>
        <p:spPr>
          <a:xfrm>
            <a:off x="1524000" y="228600"/>
            <a:ext cx="7315200" cy="6292850"/>
          </a:xfrm>
        </p:spPr>
        <p:txBody>
          <a:bodyPr/>
          <a:lstStyle/>
          <a:p>
            <a:r>
              <a:rPr lang="ru-RU" sz="2800" b="1" smtClean="0">
                <a:solidFill>
                  <a:srgbClr val="FFFF00"/>
                </a:solidFill>
              </a:rPr>
              <a:t>Цель – формирование в гимназии образовательной среды творческого типа, обеспечивающей развитие и саморазвитие каждой отдельно взятой личности</a:t>
            </a:r>
          </a:p>
          <a:p>
            <a:r>
              <a:rPr lang="ru-RU" sz="2400" b="1" smtClean="0">
                <a:solidFill>
                  <a:srgbClr val="FFFF00"/>
                </a:solidFill>
              </a:rPr>
              <a:t>Образовательная среда </a:t>
            </a:r>
            <a:r>
              <a:rPr lang="ru-RU" sz="2400" smtClean="0">
                <a:solidFill>
                  <a:srgbClr val="FFFF00"/>
                </a:solidFill>
              </a:rPr>
              <a:t>- система влияний и условий формирования личности по заданному образцу, также возможностей для ее развития, содержащихся в социальном и пространственно – предметном окружении. </a:t>
            </a:r>
          </a:p>
          <a:p>
            <a:r>
              <a:rPr lang="ru-RU" sz="2400" b="1" smtClean="0">
                <a:solidFill>
                  <a:srgbClr val="FFFF00"/>
                </a:solidFill>
              </a:rPr>
              <a:t>Образовательная среда творческого типа </a:t>
            </a:r>
            <a:r>
              <a:rPr lang="ru-RU" sz="2400" smtClean="0">
                <a:solidFill>
                  <a:srgbClr val="FFFF00"/>
                </a:solidFill>
              </a:rPr>
              <a:t>– эта среда, в наибольшей степени обеспечивающая развитие свободы и активности ребенка, дающая максимум возможностей для приобретения детьми жизненного опыта, прежде всего социального. </a:t>
            </a:r>
          </a:p>
          <a:p>
            <a:endParaRPr lang="ru-RU" sz="2400" smtClean="0"/>
          </a:p>
        </p:txBody>
      </p:sp>
      <p:grpSp>
        <p:nvGrpSpPr>
          <p:cNvPr id="22530" name="Группа 6"/>
          <p:cNvGrpSpPr>
            <a:grpSpLocks/>
          </p:cNvGrpSpPr>
          <p:nvPr/>
        </p:nvGrpSpPr>
        <p:grpSpPr bwMode="auto">
          <a:xfrm>
            <a:off x="304800" y="228600"/>
            <a:ext cx="1022350" cy="6256338"/>
            <a:chOff x="304800" y="228600"/>
            <a:chExt cx="1022350" cy="6256338"/>
          </a:xfrm>
        </p:grpSpPr>
        <p:sp>
          <p:nvSpPr>
            <p:cNvPr id="22531" name="Rectangle 2"/>
            <p:cNvSpPr>
              <a:spLocks noChangeArrowheads="1"/>
            </p:cNvSpPr>
            <p:nvPr/>
          </p:nvSpPr>
          <p:spPr bwMode="auto">
            <a:xfrm rot="10800000">
              <a:off x="304800" y="1066800"/>
              <a:ext cx="1000125" cy="5418138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100000">
                  <a:srgbClr val="FFFFFF">
                    <a:alpha val="82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kk-KZ">
                <a:latin typeface="Arial" charset="0"/>
              </a:endParaRPr>
            </a:p>
          </p:txBody>
        </p:sp>
        <p:pic>
          <p:nvPicPr>
            <p:cNvPr id="22532" name="Picture 8" descr="0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228600"/>
              <a:ext cx="1022350" cy="1090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6294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effectLst/>
                <a:latin typeface="+mn-lt"/>
              </a:rPr>
              <a:t>Идея изменений</a:t>
            </a:r>
            <a:endParaRPr lang="ru-RU" dirty="0"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1447800" y="1676400"/>
            <a:ext cx="7543800" cy="4419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>
                <a:solidFill>
                  <a:srgbClr val="FFFF00"/>
                </a:solidFill>
              </a:rPr>
              <a:t>Ведущий педагогический замысел инновационного развития связан с более полным раскрытием возможностей и способностей каждого ученика и педагога. Он заключается в создании образовательной среды творческого типа для развития личности учащегося и педагога </a:t>
            </a:r>
          </a:p>
          <a:p>
            <a:pPr algn="ctr">
              <a:buFontTx/>
              <a:buNone/>
            </a:pPr>
            <a:r>
              <a:rPr lang="ru-RU" sz="2800" smtClean="0">
                <a:solidFill>
                  <a:srgbClr val="FFFF00"/>
                </a:solidFill>
              </a:rPr>
              <a:t>(гимназия самоактуализирующейся личности).</a:t>
            </a:r>
          </a:p>
        </p:txBody>
      </p:sp>
      <p:grpSp>
        <p:nvGrpSpPr>
          <p:cNvPr id="23555" name="Группа 3"/>
          <p:cNvGrpSpPr>
            <a:grpSpLocks/>
          </p:cNvGrpSpPr>
          <p:nvPr/>
        </p:nvGrpSpPr>
        <p:grpSpPr bwMode="auto">
          <a:xfrm>
            <a:off x="304800" y="228600"/>
            <a:ext cx="1066800" cy="5875338"/>
            <a:chOff x="304800" y="228600"/>
            <a:chExt cx="1066800" cy="5875338"/>
          </a:xfrm>
        </p:grpSpPr>
        <p:sp>
          <p:nvSpPr>
            <p:cNvPr id="23556" name="Rectangle 2"/>
            <p:cNvSpPr>
              <a:spLocks noChangeArrowheads="1"/>
            </p:cNvSpPr>
            <p:nvPr/>
          </p:nvSpPr>
          <p:spPr bwMode="auto">
            <a:xfrm rot="10800000">
              <a:off x="304800" y="685800"/>
              <a:ext cx="1066800" cy="5418138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100000">
                  <a:srgbClr val="FFFFFF">
                    <a:alpha val="82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kk-KZ">
                <a:latin typeface="Arial" charset="0"/>
              </a:endParaRPr>
            </a:p>
          </p:txBody>
        </p:sp>
        <p:pic>
          <p:nvPicPr>
            <p:cNvPr id="23557" name="Picture 5" descr="0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228600"/>
              <a:ext cx="1066800" cy="1090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solidFill>
                  <a:srgbClr val="FFFF00"/>
                </a:solidFill>
                <a:effectLst/>
                <a:latin typeface="+mn-lt"/>
              </a:rPr>
              <a:t>Условия реализации изменений:</a:t>
            </a:r>
            <a:br>
              <a:rPr lang="ru-RU" sz="3600" b="1" dirty="0">
                <a:solidFill>
                  <a:srgbClr val="FFFF00"/>
                </a:solidFill>
                <a:effectLst/>
                <a:latin typeface="+mn-lt"/>
              </a:rPr>
            </a:br>
            <a:endParaRPr lang="ru-RU" sz="3600" b="1" dirty="0"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1387475" y="1019175"/>
            <a:ext cx="7467600" cy="5105400"/>
          </a:xfrm>
        </p:spPr>
        <p:txBody>
          <a:bodyPr/>
          <a:lstStyle/>
          <a:p>
            <a:r>
              <a:rPr lang="ru-RU" sz="2200" smtClean="0">
                <a:solidFill>
                  <a:srgbClr val="FFFF00"/>
                </a:solidFill>
              </a:rPr>
              <a:t>Деятельностно - развивающая среда</a:t>
            </a:r>
          </a:p>
          <a:p>
            <a:r>
              <a:rPr lang="ru-RU" sz="2200" smtClean="0">
                <a:solidFill>
                  <a:srgbClr val="FFFF00"/>
                </a:solidFill>
              </a:rPr>
              <a:t>Квалифицированный педагогический коллектив, мотивированный на работу по развитию образовательного учреждения</a:t>
            </a:r>
          </a:p>
          <a:p>
            <a:r>
              <a:rPr lang="ru-RU" sz="2200" smtClean="0">
                <a:solidFill>
                  <a:srgbClr val="FFFF00"/>
                </a:solidFill>
              </a:rPr>
              <a:t>Значительное количество педагогов, стремящихся к саморазвитию</a:t>
            </a:r>
          </a:p>
          <a:p>
            <a:r>
              <a:rPr lang="ru-RU" sz="2200" smtClean="0">
                <a:solidFill>
                  <a:srgbClr val="FFFF00"/>
                </a:solidFill>
              </a:rPr>
              <a:t>Углубленное изучение английского языка</a:t>
            </a:r>
          </a:p>
          <a:p>
            <a:r>
              <a:rPr lang="ru-RU" sz="2200" smtClean="0">
                <a:solidFill>
                  <a:srgbClr val="FFFF00"/>
                </a:solidFill>
              </a:rPr>
              <a:t>Углубленное изучение русского языка</a:t>
            </a:r>
          </a:p>
          <a:p>
            <a:r>
              <a:rPr lang="ru-RU" sz="2200" smtClean="0">
                <a:solidFill>
                  <a:srgbClr val="FFFF00"/>
                </a:solidFill>
              </a:rPr>
              <a:t>Интеграция основного и дополнительного образования</a:t>
            </a:r>
          </a:p>
          <a:p>
            <a:r>
              <a:rPr lang="ru-RU" sz="2200" smtClean="0">
                <a:solidFill>
                  <a:srgbClr val="FFFF00"/>
                </a:solidFill>
              </a:rPr>
              <a:t>Ученическое самоуправление</a:t>
            </a:r>
          </a:p>
          <a:p>
            <a:r>
              <a:rPr lang="ru-RU" sz="2200" smtClean="0">
                <a:solidFill>
                  <a:srgbClr val="FFFF00"/>
                </a:solidFill>
              </a:rPr>
              <a:t>Участие гимназистов в интеллектуальных конкурсах регионального и всероссийского уровней</a:t>
            </a:r>
          </a:p>
          <a:p>
            <a:r>
              <a:rPr lang="ru-RU" sz="2200" smtClean="0">
                <a:solidFill>
                  <a:srgbClr val="FFFF00"/>
                </a:solidFill>
              </a:rPr>
              <a:t>Возможность углубления знаний (в т.ч. на лабораторных базах ВУЗов)</a:t>
            </a:r>
          </a:p>
          <a:p>
            <a:r>
              <a:rPr lang="ru-RU" sz="2200" smtClean="0">
                <a:solidFill>
                  <a:srgbClr val="FFFF00"/>
                </a:solidFill>
              </a:rPr>
              <a:t>Научное общество учащихся </a:t>
            </a:r>
          </a:p>
          <a:p>
            <a:endParaRPr lang="ru-RU" sz="2200" smtClean="0">
              <a:solidFill>
                <a:srgbClr val="FFFF00"/>
              </a:solidFill>
            </a:endParaRPr>
          </a:p>
        </p:txBody>
      </p:sp>
      <p:grpSp>
        <p:nvGrpSpPr>
          <p:cNvPr id="24579" name="Группа 3"/>
          <p:cNvGrpSpPr>
            <a:grpSpLocks/>
          </p:cNvGrpSpPr>
          <p:nvPr/>
        </p:nvGrpSpPr>
        <p:grpSpPr bwMode="auto">
          <a:xfrm>
            <a:off x="304800" y="228600"/>
            <a:ext cx="1066800" cy="5875338"/>
            <a:chOff x="304800" y="228600"/>
            <a:chExt cx="1066800" cy="5875338"/>
          </a:xfrm>
        </p:grpSpPr>
        <p:sp>
          <p:nvSpPr>
            <p:cNvPr id="24580" name="Rectangle 2"/>
            <p:cNvSpPr>
              <a:spLocks noChangeArrowheads="1"/>
            </p:cNvSpPr>
            <p:nvPr/>
          </p:nvSpPr>
          <p:spPr bwMode="auto">
            <a:xfrm rot="10800000">
              <a:off x="304800" y="685800"/>
              <a:ext cx="1066800" cy="5418138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100000">
                  <a:srgbClr val="FFFFFF">
                    <a:alpha val="82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kk-KZ">
                <a:latin typeface="Arial" charset="0"/>
              </a:endParaRPr>
            </a:p>
          </p:txBody>
        </p:sp>
        <p:pic>
          <p:nvPicPr>
            <p:cNvPr id="24581" name="Picture 5" descr="0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228600"/>
              <a:ext cx="1066800" cy="1090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3"/>
          <p:cNvGrpSpPr>
            <a:grpSpLocks/>
          </p:cNvGrpSpPr>
          <p:nvPr/>
        </p:nvGrpSpPr>
        <p:grpSpPr bwMode="auto">
          <a:xfrm>
            <a:off x="304800" y="228600"/>
            <a:ext cx="1066800" cy="5875338"/>
            <a:chOff x="304800" y="228600"/>
            <a:chExt cx="1066800" cy="5875338"/>
          </a:xfrm>
        </p:grpSpPr>
        <p:sp>
          <p:nvSpPr>
            <p:cNvPr id="25603" name="Rectangle 2"/>
            <p:cNvSpPr>
              <a:spLocks noChangeArrowheads="1"/>
            </p:cNvSpPr>
            <p:nvPr/>
          </p:nvSpPr>
          <p:spPr bwMode="auto">
            <a:xfrm rot="10800000">
              <a:off x="304800" y="685800"/>
              <a:ext cx="1066800" cy="5418138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100000">
                  <a:srgbClr val="FFFFFF">
                    <a:alpha val="82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kk-KZ">
                <a:latin typeface="Arial" charset="0"/>
              </a:endParaRPr>
            </a:p>
          </p:txBody>
        </p:sp>
        <p:pic>
          <p:nvPicPr>
            <p:cNvPr id="25604" name="Picture 5" descr="0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228600"/>
              <a:ext cx="1066800" cy="1090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371600" y="533400"/>
            <a:ext cx="7086600" cy="5562600"/>
          </a:xfrm>
        </p:spPr>
        <p:txBody>
          <a:bodyPr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 smtClean="0"/>
          </a:p>
          <a:p>
            <a:pPr marL="0" indent="0" algn="ctr">
              <a:buFontTx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Результаты изменений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228600"/>
            <a:ext cx="7543800" cy="6477000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Направления деятельности</a:t>
            </a:r>
            <a:endParaRPr lang="ru-RU" sz="3600" b="1" dirty="0">
              <a:solidFill>
                <a:srgbClr val="FFFF00"/>
              </a:solidFill>
            </a:endParaRPr>
          </a:p>
          <a:p>
            <a:pPr marL="0" indent="0">
              <a:buFontTx/>
              <a:buNone/>
              <a:defRPr/>
            </a:pPr>
            <a:endParaRPr lang="ru-RU" sz="2000" dirty="0"/>
          </a:p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</a:rPr>
              <a:t>1 направление.</a:t>
            </a:r>
            <a:r>
              <a:rPr lang="ru-RU" sz="2400" dirty="0">
                <a:solidFill>
                  <a:srgbClr val="FFFF00"/>
                </a:solidFill>
              </a:rPr>
              <a:t> Формирование опыта самопознания, самореализации, индивидуального и коллективного действия, личностного, социального и профессионального самоопределения личности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r>
              <a:rPr lang="ru-RU" sz="2400" b="1" dirty="0">
                <a:solidFill>
                  <a:srgbClr val="FFFF00"/>
                </a:solidFill>
              </a:rPr>
              <a:t> </a:t>
            </a:r>
            <a:endParaRPr lang="ru-RU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</a:rPr>
              <a:t>2 направление.</a:t>
            </a:r>
            <a:r>
              <a:rPr lang="ru-RU" sz="2400" dirty="0">
                <a:solidFill>
                  <a:srgbClr val="FFFF00"/>
                </a:solidFill>
              </a:rPr>
              <a:t> Эффективное развитие исследовательской культуры педагогов и учащихся, способной влиять на качество гимназического образования и его социально-культурный результат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</a:rPr>
              <a:t>3 направление.</a:t>
            </a:r>
            <a:r>
              <a:rPr lang="ru-RU" sz="2400" dirty="0">
                <a:solidFill>
                  <a:srgbClr val="FFFF00"/>
                </a:solidFill>
              </a:rPr>
              <a:t> Развитие языковых и межкультурных компетенций </a:t>
            </a:r>
            <a:r>
              <a:rPr lang="ru-RU" sz="2400" dirty="0" smtClean="0">
                <a:solidFill>
                  <a:srgbClr val="FFFF00"/>
                </a:solidFill>
              </a:rPr>
              <a:t>личности</a:t>
            </a:r>
            <a:endParaRPr lang="ru-RU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</a:rPr>
              <a:t>4 направление.</a:t>
            </a:r>
            <a:r>
              <a:rPr lang="ru-RU" sz="2400" dirty="0">
                <a:solidFill>
                  <a:srgbClr val="FFFF00"/>
                </a:solidFill>
              </a:rPr>
              <a:t> Обеспечение соответствия результатов образовательной деятельности гимназии социальному заказу.</a:t>
            </a:r>
          </a:p>
          <a:p>
            <a:pPr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26626" name="Группа 3"/>
          <p:cNvGrpSpPr>
            <a:grpSpLocks/>
          </p:cNvGrpSpPr>
          <p:nvPr/>
        </p:nvGrpSpPr>
        <p:grpSpPr bwMode="auto">
          <a:xfrm>
            <a:off x="304800" y="228600"/>
            <a:ext cx="1066800" cy="5875338"/>
            <a:chOff x="304800" y="228600"/>
            <a:chExt cx="1066800" cy="5875338"/>
          </a:xfrm>
        </p:grpSpPr>
        <p:sp>
          <p:nvSpPr>
            <p:cNvPr id="26627" name="Rectangle 2"/>
            <p:cNvSpPr>
              <a:spLocks noChangeArrowheads="1"/>
            </p:cNvSpPr>
            <p:nvPr/>
          </p:nvSpPr>
          <p:spPr bwMode="auto">
            <a:xfrm rot="10800000">
              <a:off x="304800" y="685800"/>
              <a:ext cx="1066800" cy="5418138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100000">
                  <a:srgbClr val="FFFFFF">
                    <a:alpha val="82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kk-KZ">
                <a:latin typeface="Arial" charset="0"/>
              </a:endParaRPr>
            </a:p>
          </p:txBody>
        </p:sp>
        <p:pic>
          <p:nvPicPr>
            <p:cNvPr id="26628" name="Picture 5" descr="0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228600"/>
              <a:ext cx="1066800" cy="1090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3143</TotalTime>
  <Words>1181</Words>
  <Application>Microsoft Office PowerPoint</Application>
  <PresentationFormat>Экран (4:3)</PresentationFormat>
  <Paragraphs>191</Paragraphs>
  <Slides>36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Times New Roman</vt:lpstr>
      <vt:lpstr>Arial</vt:lpstr>
      <vt:lpstr>Wingdings</vt:lpstr>
      <vt:lpstr>Calibri</vt:lpstr>
      <vt:lpstr>Arial Cyr</vt:lpstr>
      <vt:lpstr>Оформление по умолчанию</vt:lpstr>
      <vt:lpstr>Оформление по умолчанию</vt:lpstr>
      <vt:lpstr>Оформление по умолчанию</vt:lpstr>
      <vt:lpstr>Создание модели гимназической образовательной среды творческого типа</vt:lpstr>
      <vt:lpstr>Муниципальное автономное общеобразовательное учреждение - гимназия №13  </vt:lpstr>
      <vt:lpstr>Проблемы</vt:lpstr>
      <vt:lpstr>Новые векторы организации образовательного процесса:</vt:lpstr>
      <vt:lpstr>Слайд 5</vt:lpstr>
      <vt:lpstr>Идея изменений</vt:lpstr>
      <vt:lpstr>Условия реализации изменений: </vt:lpstr>
      <vt:lpstr>Слайд 8</vt:lpstr>
      <vt:lpstr>Слайд 9</vt:lpstr>
      <vt:lpstr>Слайд 10</vt:lpstr>
      <vt:lpstr>Деятельностно-развивающая среда</vt:lpstr>
      <vt:lpstr>Углубленное изучение английского языка </vt:lpstr>
      <vt:lpstr>Интеграция основного и дополнительного образования </vt:lpstr>
      <vt:lpstr>Ученическое самоуправление </vt:lpstr>
      <vt:lpstr>  Школьные вопросы, рассматриваемые на заседании Совета  старшеклассников</vt:lpstr>
      <vt:lpstr>Слайд 16</vt:lpstr>
      <vt:lpstr>Слайд 17</vt:lpstr>
      <vt:lpstr>Слайд 18</vt:lpstr>
      <vt:lpstr>Научное общество учащихся «Инсайт» </vt:lpstr>
      <vt:lpstr> Участие гимназистов в интеллектуальных конкурсах регионального и всероссийского уровней </vt:lpstr>
      <vt:lpstr>Слайд 21</vt:lpstr>
      <vt:lpstr>Слайд 22</vt:lpstr>
      <vt:lpstr>Целевые подпроекты</vt:lpstr>
      <vt:lpstr>Слайд 24</vt:lpstr>
      <vt:lpstr>Слайд 25</vt:lpstr>
      <vt:lpstr>Слайд 26</vt:lpstr>
      <vt:lpstr>Слайд 27</vt:lpstr>
      <vt:lpstr>Особенности нового подхода к управлению качеством образования в гимназии</vt:lpstr>
      <vt:lpstr>Слайд 29</vt:lpstr>
      <vt:lpstr>Слайд 30</vt:lpstr>
      <vt:lpstr>Внутренняя и внешняя оценка </vt:lpstr>
      <vt:lpstr>Слайд 32</vt:lpstr>
      <vt:lpstr>Слайд 33</vt:lpstr>
      <vt:lpstr>Слайд 34</vt:lpstr>
      <vt:lpstr>Резюме</vt:lpstr>
      <vt:lpstr>Слайд 36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Токарева ЕВ</dc:creator>
  <cp:lastModifiedBy>Admin</cp:lastModifiedBy>
  <cp:revision>198</cp:revision>
  <dcterms:created xsi:type="dcterms:W3CDTF">2006-04-07T08:32:32Z</dcterms:created>
  <dcterms:modified xsi:type="dcterms:W3CDTF">2013-06-19T02:36:07Z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TC010690721049</vt:lpwstr>
  </property>
</Properties>
</file>