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package" ContentType="application/vnd.openxmlformats-officedocument.package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2"/>
  </p:notesMasterIdLst>
  <p:sldIdLst>
    <p:sldId id="269" r:id="rId2"/>
    <p:sldId id="399" r:id="rId3"/>
    <p:sldId id="400" r:id="rId4"/>
    <p:sldId id="390" r:id="rId5"/>
    <p:sldId id="401" r:id="rId6"/>
    <p:sldId id="402" r:id="rId7"/>
    <p:sldId id="403" r:id="rId8"/>
    <p:sldId id="413" r:id="rId9"/>
    <p:sldId id="414" r:id="rId10"/>
    <p:sldId id="415" r:id="rId11"/>
    <p:sldId id="418" r:id="rId12"/>
    <p:sldId id="419" r:id="rId13"/>
    <p:sldId id="416" r:id="rId14"/>
    <p:sldId id="417" r:id="rId15"/>
    <p:sldId id="420" r:id="rId16"/>
    <p:sldId id="422" r:id="rId17"/>
    <p:sldId id="421" r:id="rId18"/>
    <p:sldId id="423" r:id="rId19"/>
    <p:sldId id="425" r:id="rId20"/>
    <p:sldId id="424" r:id="rId21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09" autoAdjust="0"/>
    <p:restoredTop sz="94600"/>
  </p:normalViewPr>
  <p:slideViewPr>
    <p:cSldViewPr>
      <p:cViewPr varScale="1">
        <p:scale>
          <a:sx n="112" d="100"/>
          <a:sy n="112" d="100"/>
        </p:scale>
        <p:origin x="-153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.package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title>
      <c:tx>
        <c:rich>
          <a:bodyPr/>
          <a:lstStyle/>
          <a:p>
            <a:pPr>
              <a:defRPr/>
            </a:pPr>
            <a:r>
              <a:rPr lang="ru-RU" sz="1798" b="1" i="0" u="none" strike="noStrike" baseline="0" dirty="0">
                <a:solidFill>
                  <a:srgbClr val="0070C0"/>
                </a:solidFill>
                <a:effectLst/>
              </a:rPr>
              <a:t>Оценка результатов  образовательного процесса </a:t>
            </a:r>
            <a:r>
              <a:rPr lang="ru-RU" dirty="0">
                <a:solidFill>
                  <a:srgbClr val="0070C0"/>
                </a:solidFill>
              </a:rPr>
              <a:t>по английскому языку</a:t>
            </a:r>
          </a:p>
          <a:p>
            <a:pPr>
              <a:defRPr/>
            </a:pPr>
            <a:r>
              <a:rPr lang="ru-RU" dirty="0">
                <a:solidFill>
                  <a:srgbClr val="0070C0"/>
                </a:solidFill>
              </a:rPr>
              <a:t>2007-08, 2008-09, 2009-10, 2011-12 уч.</a:t>
            </a:r>
            <a:r>
              <a:rPr lang="ru-RU" baseline="0" dirty="0">
                <a:solidFill>
                  <a:srgbClr val="0070C0"/>
                </a:solidFill>
              </a:rPr>
              <a:t> годы</a:t>
            </a:r>
            <a:r>
              <a:rPr lang="ru-RU" dirty="0">
                <a:solidFill>
                  <a:srgbClr val="0070C0"/>
                </a:solidFill>
              </a:rPr>
              <a:t> </a:t>
            </a:r>
          </a:p>
        </c:rich>
      </c:tx>
      <c:layout>
        <c:manualLayout>
          <c:xMode val="edge"/>
          <c:yMode val="edge"/>
          <c:x val="0.10646387832699619"/>
          <c:y val="2.0000000000000004E-2"/>
        </c:manualLayout>
      </c:layout>
    </c:title>
    <c:plotArea>
      <c:layout>
        <c:manualLayout>
          <c:layoutTarget val="inner"/>
          <c:xMode val="edge"/>
          <c:yMode val="edge"/>
          <c:x val="0.13392408038547429"/>
          <c:y val="0.44503546099290786"/>
          <c:w val="0.69618168997532037"/>
          <c:h val="0.4771631205673757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2007-08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70-100 </c:v>
                </c:pt>
                <c:pt idx="1">
                  <c:v>40-69</c:v>
                </c:pt>
                <c:pt idx="2">
                  <c:v>ниже 40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0.77500000000000013</c:v>
                </c:pt>
                <c:pt idx="1">
                  <c:v>0.22500000000000001</c:v>
                </c:pt>
                <c:pt idx="2" formatCode="0%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2008-09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70-100 </c:v>
                </c:pt>
                <c:pt idx="1">
                  <c:v>40-69</c:v>
                </c:pt>
                <c:pt idx="2">
                  <c:v>ниже 40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0.85000000000000009</c:v>
                </c:pt>
                <c:pt idx="1">
                  <c:v>0.15000000000000002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2009-10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70-100 </c:v>
                </c:pt>
                <c:pt idx="1">
                  <c:v>40-69</c:v>
                </c:pt>
                <c:pt idx="2">
                  <c:v>ниже 40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0.62000000000000011</c:v>
                </c:pt>
                <c:pt idx="1">
                  <c:v>0.33000000000000007</c:v>
                </c:pt>
                <c:pt idx="2">
                  <c:v>0.05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2011-2012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70-100 </c:v>
                </c:pt>
                <c:pt idx="1">
                  <c:v>40-69</c:v>
                </c:pt>
                <c:pt idx="2">
                  <c:v>ниже 40</c:v>
                </c:pt>
              </c:strCache>
            </c:strRef>
          </c:cat>
          <c:val>
            <c:numRef>
              <c:f>Лист1!$E$2:$E$5</c:f>
              <c:numCache>
                <c:formatCode>0%</c:formatCode>
                <c:ptCount val="4"/>
                <c:pt idx="0">
                  <c:v>0.67000000000000015</c:v>
                </c:pt>
                <c:pt idx="1">
                  <c:v>0.33000000000000007</c:v>
                </c:pt>
                <c:pt idx="2">
                  <c:v>0</c:v>
                </c:pt>
              </c:numCache>
            </c:numRef>
          </c:val>
        </c:ser>
        <c:axId val="41699200"/>
        <c:axId val="41700736"/>
      </c:barChart>
      <c:catAx>
        <c:axId val="41699200"/>
        <c:scaling>
          <c:orientation val="minMax"/>
        </c:scaling>
        <c:axPos val="b"/>
        <c:numFmt formatCode="General" sourceLinked="1"/>
        <c:tickLblPos val="nextTo"/>
        <c:spPr>
          <a:pattFill prst="pct60">
            <a:fgClr>
              <a:schemeClr val="accent5">
                <a:lumMod val="20000"/>
                <a:lumOff val="80000"/>
              </a:schemeClr>
            </a:fgClr>
            <a:bgClr>
              <a:schemeClr val="tx2">
                <a:lumMod val="40000"/>
                <a:lumOff val="60000"/>
              </a:schemeClr>
            </a:bgClr>
          </a:pattFill>
        </c:spPr>
        <c:crossAx val="41700736"/>
        <c:crosses val="autoZero"/>
        <c:auto val="1"/>
        <c:lblAlgn val="ctr"/>
        <c:lblOffset val="100"/>
      </c:catAx>
      <c:valAx>
        <c:axId val="41700736"/>
        <c:scaling>
          <c:orientation val="minMax"/>
        </c:scaling>
        <c:axPos val="l"/>
        <c:majorGridlines/>
        <c:numFmt formatCode="0.00%" sourceLinked="1"/>
        <c:tickLblPos val="nextTo"/>
        <c:crossAx val="41699200"/>
        <c:crosses val="autoZero"/>
        <c:crossBetween val="between"/>
      </c:valAx>
      <c:spPr>
        <a:pattFill prst="narVert">
          <a:fgClr>
            <a:schemeClr val="accent5">
              <a:lumMod val="20000"/>
              <a:lumOff val="80000"/>
            </a:schemeClr>
          </a:fgClr>
          <a:bgClr>
            <a:schemeClr val="tx2">
              <a:lumMod val="40000"/>
              <a:lumOff val="60000"/>
            </a:schemeClr>
          </a:bgClr>
        </a:pattFill>
      </c:spPr>
    </c:plotArea>
    <c:legend>
      <c:legendPos val="r"/>
    </c:legend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1FAB0DA-2C6E-4349-9392-FA0568B62F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B75736-93E7-4126-B987-73EC41C0A2F0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E7E8929-AF31-47F2-97F6-85398B84C831}" type="slidenum">
              <a:rPr lang="ru-RU" sz="1200">
                <a:latin typeface="Arial" charset="0"/>
                <a:cs typeface="Arial" charset="0"/>
              </a:rPr>
              <a:pPr algn="r"/>
              <a:t>1</a:t>
            </a:fld>
            <a:endParaRPr lang="ru-RU" sz="1200">
              <a:latin typeface="Arial" charset="0"/>
              <a:cs typeface="Arial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>
                <a:gd name="T0" fmla="*/ 1523 w 3699"/>
                <a:gd name="T1" fmla="*/ 2611 h 2613"/>
                <a:gd name="T2" fmla="*/ 3698 w 3699"/>
                <a:gd name="T3" fmla="*/ 2612 h 2613"/>
                <a:gd name="T4" fmla="*/ 3698 w 3699"/>
                <a:gd name="T5" fmla="*/ 2228 h 2613"/>
                <a:gd name="T6" fmla="*/ 0 w 3699"/>
                <a:gd name="T7" fmla="*/ 0 h 2613"/>
                <a:gd name="T8" fmla="*/ 160 w 3699"/>
                <a:gd name="T9" fmla="*/ 118 h 2613"/>
                <a:gd name="T10" fmla="*/ 292 w 3699"/>
                <a:gd name="T11" fmla="*/ 219 h 2613"/>
                <a:gd name="T12" fmla="*/ 441 w 3699"/>
                <a:gd name="T13" fmla="*/ 347 h 2613"/>
                <a:gd name="T14" fmla="*/ 585 w 3699"/>
                <a:gd name="T15" fmla="*/ 482 h 2613"/>
                <a:gd name="T16" fmla="*/ 796 w 3699"/>
                <a:gd name="T17" fmla="*/ 711 h 2613"/>
                <a:gd name="T18" fmla="*/ 983 w 3699"/>
                <a:gd name="T19" fmla="*/ 955 h 2613"/>
                <a:gd name="T20" fmla="*/ 1119 w 3699"/>
                <a:gd name="T21" fmla="*/ 1168 h 2613"/>
                <a:gd name="T22" fmla="*/ 1238 w 3699"/>
                <a:gd name="T23" fmla="*/ 1388 h 2613"/>
                <a:gd name="T24" fmla="*/ 1331 w 3699"/>
                <a:gd name="T25" fmla="*/ 1608 h 2613"/>
                <a:gd name="T26" fmla="*/ 1400 w 3699"/>
                <a:gd name="T27" fmla="*/ 1809 h 2613"/>
                <a:gd name="T28" fmla="*/ 1447 w 3699"/>
                <a:gd name="T29" fmla="*/ 1979 h 2613"/>
                <a:gd name="T30" fmla="*/ 1490 w 3699"/>
                <a:gd name="T31" fmla="*/ 2190 h 2613"/>
                <a:gd name="T32" fmla="*/ 1511 w 3699"/>
                <a:gd name="T33" fmla="*/ 2374 h 2613"/>
                <a:gd name="T34" fmla="*/ 1523 w 3699"/>
                <a:gd name="T35" fmla="*/ 2611 h 261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rgbClr val="2851CC"/>
                </a:gs>
                <a:gs pos="100000">
                  <a:schemeClr val="folHlink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0 w 21600"/>
                <a:gd name="T1" fmla="*/ 0 h 21231"/>
                <a:gd name="T2" fmla="*/ 0 w 21600"/>
                <a:gd name="T3" fmla="*/ 0 h 21231"/>
                <a:gd name="T4" fmla="*/ 0 w 21600"/>
                <a:gd name="T5" fmla="*/ 0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>
                <a:solidFill>
                  <a:srgbClr val="FFCC66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5A10C7D-31C2-4AB2-830F-87FC6D9EF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29451-0999-437C-AF78-4245005058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6D3D0-1322-466F-906C-705B23531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F8400-2A58-496C-8A0C-1859477611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D6E08-4A9E-4A8C-85DF-8039D58022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24437-0F81-44A0-A8EE-E85B822CC4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1A834-E291-436F-AAD6-120308C62E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0DB49-80A6-4017-BA72-DB16DA6145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54376-87D3-43B9-B814-17DD7834CC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57773-76AE-4525-9703-09F457311D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DA0C0-2D2F-4084-BC07-27D336AF28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51902-BB05-4F3A-8B91-A0C595897D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6C3F9-8B1E-4C4A-BDE1-F1062EAF6C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1032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>
                <a:gd name="T0" fmla="*/ 1905 w 2359"/>
                <a:gd name="T1" fmla="*/ 3312 h 3314"/>
                <a:gd name="T2" fmla="*/ 2358 w 2359"/>
                <a:gd name="T3" fmla="*/ 3313 h 3314"/>
                <a:gd name="T4" fmla="*/ 2358 w 2359"/>
                <a:gd name="T5" fmla="*/ 1437 h 3314"/>
                <a:gd name="T6" fmla="*/ 0 w 2359"/>
                <a:gd name="T7" fmla="*/ 0 h 3314"/>
                <a:gd name="T8" fmla="*/ 201 w 2359"/>
                <a:gd name="T9" fmla="*/ 150 h 3314"/>
                <a:gd name="T10" fmla="*/ 366 w 2359"/>
                <a:gd name="T11" fmla="*/ 279 h 3314"/>
                <a:gd name="T12" fmla="*/ 552 w 2359"/>
                <a:gd name="T13" fmla="*/ 441 h 3314"/>
                <a:gd name="T14" fmla="*/ 732 w 2359"/>
                <a:gd name="T15" fmla="*/ 612 h 3314"/>
                <a:gd name="T16" fmla="*/ 996 w 2359"/>
                <a:gd name="T17" fmla="*/ 903 h 3314"/>
                <a:gd name="T18" fmla="*/ 1230 w 2359"/>
                <a:gd name="T19" fmla="*/ 1212 h 3314"/>
                <a:gd name="T20" fmla="*/ 1400 w 2359"/>
                <a:gd name="T21" fmla="*/ 1482 h 3314"/>
                <a:gd name="T22" fmla="*/ 1548 w 2359"/>
                <a:gd name="T23" fmla="*/ 1761 h 3314"/>
                <a:gd name="T24" fmla="*/ 1665 w 2359"/>
                <a:gd name="T25" fmla="*/ 2040 h 3314"/>
                <a:gd name="T26" fmla="*/ 1751 w 2359"/>
                <a:gd name="T27" fmla="*/ 2295 h 3314"/>
                <a:gd name="T28" fmla="*/ 1809 w 2359"/>
                <a:gd name="T29" fmla="*/ 2511 h 3314"/>
                <a:gd name="T30" fmla="*/ 1863 w 2359"/>
                <a:gd name="T31" fmla="*/ 2778 h 3314"/>
                <a:gd name="T32" fmla="*/ 1890 w 2359"/>
                <a:gd name="T33" fmla="*/ 3012 h 3314"/>
                <a:gd name="T34" fmla="*/ 1905 w 2359"/>
                <a:gd name="T35" fmla="*/ 3312 h 33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rgbClr val="2851CC"/>
                </a:gs>
                <a:gs pos="100000">
                  <a:schemeClr val="folHlink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3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F30A755D-5B3D-4C30-99B7-AA606884F6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ChangeArrowheads="1"/>
          </p:cNvSpPr>
          <p:nvPr/>
        </p:nvSpPr>
        <p:spPr bwMode="auto">
          <a:xfrm rot="10800000">
            <a:off x="304800" y="0"/>
            <a:ext cx="2205038" cy="6858000"/>
          </a:xfrm>
          <a:prstGeom prst="rect">
            <a:avLst/>
          </a:prstGeom>
          <a:gradFill rotWithShape="1">
            <a:gsLst>
              <a:gs pos="0">
                <a:schemeClr val="tx1">
                  <a:alpha val="0"/>
                </a:schemeClr>
              </a:gs>
              <a:gs pos="100000">
                <a:srgbClr val="FFFFFF">
                  <a:alpha val="82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kk-KZ">
              <a:latin typeface="Arial" charset="0"/>
              <a:cs typeface="Arial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514600" y="2060575"/>
            <a:ext cx="6413500" cy="3273425"/>
          </a:xfrm>
        </p:spPr>
        <p:txBody>
          <a:bodyPr lIns="91440" tIns="45720" rIns="91440" bIns="45720"/>
          <a:lstStyle/>
          <a:p>
            <a:pPr eaLnBrk="1" hangingPunct="1"/>
            <a:r>
              <a:rPr lang="ru-RU" sz="2800" b="1" smtClean="0">
                <a:solidFill>
                  <a:srgbClr val="FFFF00"/>
                </a:solidFill>
              </a:rPr>
              <a:t>ФОРМИРОВАНИЕ МЕЖКУЛЬТУРНОЙ КОМПЕТЕЦИИ УЧАЩИХСЯ В УСЛОВИЯХ ГИМНАЗИЧЕСКОГО ОБРАЗОВАТЕЛЬНОГО ПРОСТРАНСТВА</a:t>
            </a:r>
          </a:p>
        </p:txBody>
      </p:sp>
      <p:pic>
        <p:nvPicPr>
          <p:cNvPr id="16387" name="Picture 6" descr="0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0"/>
            <a:ext cx="2209800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 Box 13"/>
          <p:cNvSpPr txBox="1">
            <a:spLocks noChangeArrowheads="1"/>
          </p:cNvSpPr>
          <p:nvPr/>
        </p:nvSpPr>
        <p:spPr bwMode="auto">
          <a:xfrm>
            <a:off x="4067175" y="1125538"/>
            <a:ext cx="27670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2"/>
                </a:solidFill>
                <a:latin typeface="+mj-lt"/>
              </a:rPr>
              <a:t>МАОУ – гимназия №13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05400" y="6019800"/>
            <a:ext cx="8350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FF00"/>
                </a:solidFill>
                <a:latin typeface="+mj-lt"/>
              </a:rPr>
              <a:t>2013г.</a:t>
            </a:r>
            <a:endParaRPr lang="ru-RU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2627313" y="82550"/>
            <a:ext cx="6121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Федеральная экспериментальная площадка </a:t>
            </a:r>
          </a:p>
          <a:p>
            <a:pPr algn="ctr"/>
            <a:r>
              <a:rPr lang="ru-RU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АПК И ПРО Министерства образования и науки РФ</a:t>
            </a:r>
          </a:p>
          <a:p>
            <a:pPr algn="ctr" eaLnBrk="0" hangingPunct="0"/>
            <a:endParaRPr lang="ru-RU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51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51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28600" y="228600"/>
          <a:ext cx="8763000" cy="64770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505200"/>
                <a:gridCol w="5257800"/>
              </a:tblGrid>
              <a:tr h="72762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Запланированный результат изменений</a:t>
                      </a:r>
                      <a:endParaRPr lang="ru-RU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Полученный результат изменений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9373">
                <a:tc>
                  <a:txBody>
                    <a:bodyPr/>
                    <a:lstStyle/>
                    <a:p>
                      <a:pPr lvl="0"/>
                      <a:endParaRPr lang="ru-RU" sz="2400" dirty="0" smtClean="0"/>
                    </a:p>
                    <a:p>
                      <a:pPr lvl="0"/>
                      <a:endParaRPr lang="ru-RU" sz="2400" dirty="0" smtClean="0"/>
                    </a:p>
                    <a:p>
                      <a:pPr lvl="0"/>
                      <a:endParaRPr lang="ru-RU" sz="2400" dirty="0" smtClean="0"/>
                    </a:p>
                    <a:p>
                      <a:pPr lvl="0"/>
                      <a:endParaRPr lang="ru-RU" sz="2400" dirty="0" smtClean="0"/>
                    </a:p>
                    <a:p>
                      <a:pPr lvl="0"/>
                      <a:r>
                        <a:rPr lang="ru-RU" sz="2400" dirty="0" smtClean="0"/>
                        <a:t>высокие результаты на Едином государственном экзамене.</a:t>
                      </a:r>
                    </a:p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 smtClean="0"/>
                    </a:p>
                    <a:p>
                      <a:endParaRPr lang="ru-RU" sz="2400" dirty="0" smtClean="0"/>
                    </a:p>
                    <a:p>
                      <a:endParaRPr lang="ru-RU" sz="2400" dirty="0" smtClean="0"/>
                    </a:p>
                    <a:p>
                      <a:endParaRPr lang="ru-RU" sz="2400" dirty="0" smtClean="0"/>
                    </a:p>
                    <a:p>
                      <a:endParaRPr lang="ru-RU" sz="2400" dirty="0" smtClean="0"/>
                    </a:p>
                    <a:p>
                      <a:endParaRPr lang="ru-RU" sz="2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810000" y="1066800"/>
          <a:ext cx="5105400" cy="162083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43000"/>
                <a:gridCol w="990600"/>
                <a:gridCol w="929640"/>
                <a:gridCol w="1021080"/>
                <a:gridCol w="1021080"/>
              </a:tblGrid>
              <a:tr h="609600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Учебные </a:t>
                      </a:r>
                      <a:r>
                        <a:rPr lang="ru-RU" sz="1600" dirty="0">
                          <a:effectLst/>
                        </a:rPr>
                        <a:t>предметы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gridSpan="4">
                  <a:txBody>
                    <a:bodyPr/>
                    <a:lstStyle/>
                    <a:p>
                      <a:r>
                        <a:rPr lang="ru-RU" sz="1600" kern="1200" dirty="0" smtClean="0">
                          <a:effectLst/>
                        </a:rPr>
                        <a:t>средний балл гимназии/ средний тестовый балл в Свердловской области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81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2007-2008</a:t>
                      </a:r>
                      <a:endParaRPr lang="ru-RU" sz="12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2008-2009</a:t>
                      </a:r>
                      <a:endParaRPr lang="ru-RU" sz="12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2009-2010</a:t>
                      </a:r>
                      <a:endParaRPr lang="ru-RU" sz="12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2011-2012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70C0"/>
                          </a:solidFill>
                          <a:effectLst/>
                        </a:rPr>
                        <a:t>Англ. </a:t>
                      </a: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</a:rPr>
                        <a:t>язык</a:t>
                      </a:r>
                      <a:endParaRPr lang="ru-RU" sz="12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75,3/60,3</a:t>
                      </a:r>
                      <a:endParaRPr lang="ru-RU" sz="12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80,8/58,2</a:t>
                      </a:r>
                      <a:endParaRPr lang="ru-RU" sz="1200" b="1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72,4/56,0</a:t>
                      </a:r>
                      <a:endParaRPr lang="ru-RU" sz="12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75/-</a:t>
                      </a:r>
                      <a:endParaRPr lang="ru-RU" sz="12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3810000" y="2895600"/>
          <a:ext cx="51054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28600" y="685800"/>
          <a:ext cx="8839200" cy="4957763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657600"/>
                <a:gridCol w="5181600"/>
              </a:tblGrid>
              <a:tr h="62049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Запланированный результат изменений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Полученный результат изменений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631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развитие творческого потенциала учащихся;</a:t>
                      </a:r>
                      <a:r>
                        <a:rPr lang="ru-RU" sz="2400" baseline="0" dirty="0" smtClean="0"/>
                        <a:t> р</a:t>
                      </a:r>
                      <a:r>
                        <a:rPr lang="ru-RU" sz="2400" dirty="0" smtClean="0"/>
                        <a:t>аспространенными формами работы учащихся по английскому языку станут  выполнение проектных  и творческих работ различного характера.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 2012-2013 </a:t>
                      </a:r>
                      <a:r>
                        <a:rPr lang="ru-RU" sz="2400" dirty="0" err="1" smtClean="0"/>
                        <a:t>уч</a:t>
                      </a:r>
                      <a:r>
                        <a:rPr lang="ru-RU" sz="2400" dirty="0" smtClean="0"/>
                        <a:t>. году было представлено 26 проектов на английском языке на конкурсы различного уровня; </a:t>
                      </a:r>
                    </a:p>
                    <a:p>
                      <a:r>
                        <a:rPr lang="ru-RU" sz="2400" dirty="0" smtClean="0"/>
                        <a:t>Городской конкурс проектов на английском языке "Мир вокруг нас" (5-8 классы) </a:t>
                      </a:r>
                      <a:r>
                        <a:rPr lang="ru-RU" sz="2400" baseline="0" dirty="0" smtClean="0"/>
                        <a:t>– 21 (победителей – 5; призеров - 6)  </a:t>
                      </a:r>
                    </a:p>
                    <a:p>
                      <a:r>
                        <a:rPr lang="ru-RU" sz="2400" baseline="0" dirty="0" err="1" smtClean="0"/>
                        <a:t>УрГППУ</a:t>
                      </a:r>
                      <a:r>
                        <a:rPr lang="ru-RU" sz="2400" baseline="0" dirty="0" smtClean="0"/>
                        <a:t> – 5 (победителей  - 2; призеров - 2)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апрель-2010 3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44481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53988"/>
            <a:ext cx="2246313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3922713"/>
            <a:ext cx="3200400" cy="290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3390900"/>
            <a:ext cx="257333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28600" y="1295400"/>
          <a:ext cx="8686800" cy="5105400"/>
        </p:xfrm>
        <a:graphic>
          <a:graphicData uri="http://schemas.openxmlformats.org/drawingml/2006/table">
            <a:tbl>
              <a:tblPr/>
              <a:tblGrid>
                <a:gridCol w="3505200"/>
                <a:gridCol w="5181600"/>
              </a:tblGrid>
              <a:tr h="985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Запланированный результат изменений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A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Полученный результат изменений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AAFF"/>
                    </a:solidFill>
                  </a:tcPr>
                </a:tc>
              </a:tr>
              <a:tr h="411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разработка и апробация программ продвинутого уровня обучения.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разработана программа для дошкольников в соответствии с требованиями ФГОС 2 поколения;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разработана программа для учащихся 11 классов с использованием ИКТ для более эффективной подготовки к ЕГЭ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57200" y="228600"/>
            <a:ext cx="8153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FFFF00"/>
                </a:solidFill>
              </a:rPr>
              <a:t>« Создание  Творческой лаборатории»</a:t>
            </a:r>
            <a:endParaRPr lang="ru-RU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28600" y="609600"/>
          <a:ext cx="8686800" cy="5257800"/>
        </p:xfrm>
        <a:graphic>
          <a:graphicData uri="http://schemas.openxmlformats.org/drawingml/2006/table">
            <a:tbl>
              <a:tblPr/>
              <a:tblGrid>
                <a:gridCol w="4038600"/>
                <a:gridCol w="4648200"/>
              </a:tblGrid>
              <a:tr h="911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Запланированный результат изменений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A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Полученный результат изменений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AAFF"/>
                    </a:solidFill>
                  </a:tcPr>
                </a:tc>
              </a:tr>
              <a:tr h="4346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руководство научно – исследовательской и творческой работой учителей и учащихся (проведение научных конференций, теоретических семинаров, подготовка научных и методических публикаций)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100% учителей работают по методическим темам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43% педагогов участвовали в проведении мастер классов на семинарах и конференциях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22% педагогов подготовили публикации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0795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149600"/>
            <a:ext cx="44958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76200"/>
            <a:ext cx="4379912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3289300"/>
            <a:ext cx="4122738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28600" y="609600"/>
          <a:ext cx="8686800" cy="52578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4038600"/>
                <a:gridCol w="4648200"/>
              </a:tblGrid>
              <a:tr h="910603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Запланированный результат изменений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Полученный результат изменений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7197">
                <a:tc>
                  <a:txBody>
                    <a:bodyPr/>
                    <a:lstStyle/>
                    <a:p>
                      <a:pPr lvl="0"/>
                      <a:endParaRPr lang="ru-RU" sz="2400" dirty="0" smtClean="0"/>
                    </a:p>
                    <a:p>
                      <a:pPr lvl="0"/>
                      <a:r>
                        <a:rPr lang="ru-RU" sz="2400" dirty="0" smtClean="0"/>
                        <a:t>Совершенствование библиотечного фонда школы, оформление подписки на периодические издания.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</a:t>
                      </a:r>
                    </a:p>
                    <a:p>
                      <a:r>
                        <a:rPr lang="ru-RU" sz="2400" dirty="0" smtClean="0"/>
                        <a:t>Библиотечный фонд кафедры лингвистической культуры увеличился на 47 наименований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04800" y="1676400"/>
          <a:ext cx="8534400" cy="4419600"/>
        </p:xfrm>
        <a:graphic>
          <a:graphicData uri="http://schemas.openxmlformats.org/drawingml/2006/table">
            <a:tbl>
              <a:tblPr/>
              <a:tblGrid>
                <a:gridCol w="3967163"/>
                <a:gridCol w="4567237"/>
              </a:tblGrid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Запланированный результат изменений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A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Полученный результат изменений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AAFF"/>
                    </a:solidFill>
                  </a:tcPr>
                </a:tc>
              </a:tr>
              <a:tr h="3627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Умение использовать мультимедийные и компьютерные технологии для осуществления образовательной и самообразовательной деятельности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Рабочее место учителя оборудовано компьютером для 100% учителей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79% рабочих мест оборудованы интерактивными досками или проеторами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52400" y="38100"/>
            <a:ext cx="8839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FF00"/>
                </a:solidFill>
              </a:rPr>
              <a:t>« Использование информационных технологий в обучении иностранным языкам»</a:t>
            </a:r>
            <a:endParaRPr lang="ru-RU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" y="1676400"/>
          <a:ext cx="8686800" cy="4419600"/>
        </p:xfrm>
        <a:graphic>
          <a:graphicData uri="http://schemas.openxmlformats.org/drawingml/2006/table">
            <a:tbl>
              <a:tblPr/>
              <a:tblGrid>
                <a:gridCol w="4038600"/>
                <a:gridCol w="4648200"/>
              </a:tblGrid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Запланированный результат изменений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A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Полученный результат изменений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AAFF"/>
                    </a:solidFill>
                  </a:tcPr>
                </a:tc>
              </a:tr>
              <a:tr h="3627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Готовность учащихся к самообразованию, самовоспитанию, самореализации;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овладение практическими навыками выполнения экзаменационных заданий различного типа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2012-2013 уч.году 145 учащихся проходили подготовку к сдаче международных экзаменов на внеурочных занятиях.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Из них: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71 учащихся сдали экзамены различного уровня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28600" y="304800"/>
            <a:ext cx="8763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FF00"/>
                </a:solidFill>
              </a:rPr>
              <a:t>«Подготовка к сдаче международных экзаменов Кембриджского университета»</a:t>
            </a:r>
            <a:endParaRPr lang="ru-RU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FF00"/>
                </a:solidFill>
              </a:rPr>
              <a:t>Вручение сертификатов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1295400"/>
            <a:ext cx="7315200" cy="4876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dirty="0" smtClean="0">
                <a:solidFill>
                  <a:srgbClr val="FFFF00"/>
                </a:solidFill>
              </a:rPr>
              <a:t>Муниципальное автономное общеобразовательное учреждение – гимназия №13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smtClean="0"/>
              <a:t>Директор МАОУ – гимназии №13    </a:t>
            </a:r>
            <a:r>
              <a:rPr lang="ru-RU" sz="2800" u="sng" smtClean="0"/>
              <a:t>Тамара Алексеевна Арефьева </a:t>
            </a:r>
            <a:endParaRPr lang="ru-RU" sz="2800" smtClean="0"/>
          </a:p>
          <a:p>
            <a:r>
              <a:rPr lang="ru-RU" sz="2800" smtClean="0"/>
              <a:t>Руководители проекта -  </a:t>
            </a:r>
            <a:r>
              <a:rPr lang="ru-RU" sz="2800" u="sng" smtClean="0"/>
              <a:t>Пенькова Татьяна Николаевна, зам.директора по английскому языку, Харитонова Лидия Гелиевна, зав.кафедрой лингвистической культуры</a:t>
            </a:r>
            <a:endParaRPr lang="ru-RU" sz="2800" smtClean="0"/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04800" y="228600"/>
            <a:ext cx="8458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FFFF00"/>
                </a:solidFill>
              </a:rPr>
              <a:t>«</a:t>
            </a:r>
            <a:r>
              <a:rPr lang="ru-RU" sz="3200" b="1">
                <a:solidFill>
                  <a:srgbClr val="FFFF00"/>
                </a:solidFill>
              </a:rPr>
              <a:t>Открытая лонгмановская олимпиада по английскому языку»</a:t>
            </a:r>
            <a:endParaRPr lang="ru-RU" sz="320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28600" y="1828800"/>
          <a:ext cx="8534400" cy="4540250"/>
        </p:xfrm>
        <a:graphic>
          <a:graphicData uri="http://schemas.openxmlformats.org/drawingml/2006/table">
            <a:tbl>
              <a:tblPr/>
              <a:tblGrid>
                <a:gridCol w="4305300"/>
                <a:gridCol w="4229100"/>
              </a:tblGrid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Запланированный результат изменений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A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Полученный результат изменений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AAFF"/>
                    </a:solidFill>
                  </a:tcPr>
                </a:tc>
              </a:tr>
              <a:tr h="3627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Повышение интереса учащихся к творческой деятельности;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привлечение внимания учебных заведений к возможности использования широкого спектра аутентичных учебных пособий для повышения качества обучения, а также для проведения тестового контроля, максимально приближенного к европейскому стандарту и формату ЕГЭ.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2012-2013 уч. году 294 учащихся из 41 образовательного учреждения приняли участие в олимпиаде.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Гимназия № 13 подготовила 15 победителей и призеров олимпиады.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7010400" cy="11430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FFFF00"/>
                </a:solidFill>
              </a:rPr>
              <a:t>Проблема </a:t>
            </a:r>
            <a:r>
              <a:rPr lang="ru-RU" sz="4000" b="1" i="1" dirty="0" smtClean="0">
                <a:solidFill>
                  <a:srgbClr val="FFFF00"/>
                </a:solidFill>
              </a:rPr>
              <a:t>формирования </a:t>
            </a:r>
            <a:endParaRPr lang="ru-RU" sz="4000" i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47800" y="1981200"/>
            <a:ext cx="7010400" cy="4114800"/>
          </a:xfrm>
        </p:spPr>
        <p:txBody>
          <a:bodyPr/>
          <a:lstStyle/>
          <a:p>
            <a:r>
              <a:rPr lang="ru-RU" sz="4000" b="1" i="1" smtClean="0"/>
              <a:t>поликультурности</a:t>
            </a:r>
            <a:r>
              <a:rPr lang="ru-RU" sz="4000" i="1" smtClean="0"/>
              <a:t>,</a:t>
            </a:r>
            <a:r>
              <a:rPr lang="ru-RU" sz="4000" smtClean="0"/>
              <a:t> </a:t>
            </a:r>
          </a:p>
          <a:p>
            <a:r>
              <a:rPr lang="ru-RU" sz="4000" b="1" i="1" smtClean="0"/>
              <a:t>диалогового общения, </a:t>
            </a:r>
          </a:p>
          <a:p>
            <a:r>
              <a:rPr lang="ru-RU" sz="4000" b="1" i="1" smtClean="0"/>
              <a:t>диалоговых способов мышления</a:t>
            </a:r>
            <a:endParaRPr lang="ru-RU" sz="4000" smtClean="0"/>
          </a:p>
        </p:txBody>
      </p:sp>
      <p:grpSp>
        <p:nvGrpSpPr>
          <p:cNvPr id="19459" name="Группа 3"/>
          <p:cNvGrpSpPr>
            <a:grpSpLocks/>
          </p:cNvGrpSpPr>
          <p:nvPr/>
        </p:nvGrpSpPr>
        <p:grpSpPr bwMode="auto">
          <a:xfrm>
            <a:off x="304800" y="228600"/>
            <a:ext cx="1022350" cy="6256338"/>
            <a:chOff x="304800" y="228600"/>
            <a:chExt cx="1022350" cy="6256338"/>
          </a:xfrm>
        </p:grpSpPr>
        <p:sp>
          <p:nvSpPr>
            <p:cNvPr id="19460" name="Rectangle 2"/>
            <p:cNvSpPr>
              <a:spLocks noChangeArrowheads="1"/>
            </p:cNvSpPr>
            <p:nvPr/>
          </p:nvSpPr>
          <p:spPr bwMode="auto">
            <a:xfrm rot="10800000">
              <a:off x="304800" y="1066800"/>
              <a:ext cx="1000125" cy="5418138"/>
            </a:xfrm>
            <a:prstGeom prst="rect">
              <a:avLst/>
            </a:prstGeom>
            <a:gradFill rotWithShape="1">
              <a:gsLst>
                <a:gs pos="0">
                  <a:schemeClr val="tx1">
                    <a:alpha val="0"/>
                  </a:schemeClr>
                </a:gs>
                <a:gs pos="100000">
                  <a:srgbClr val="FFFFFF">
                    <a:alpha val="82999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kk-KZ">
                <a:latin typeface="Arial" charset="0"/>
              </a:endParaRPr>
            </a:p>
          </p:txBody>
        </p:sp>
        <p:pic>
          <p:nvPicPr>
            <p:cNvPr id="19461" name="Picture 8" descr="01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4800" y="228600"/>
              <a:ext cx="1022350" cy="1090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" name="Rectangle 20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100" b="1" kern="1200" dirty="0">
                <a:ln w="6350">
                  <a:noFill/>
                </a:ln>
                <a:solidFill>
                  <a:srgbClr val="FFFF00"/>
                </a:solidFill>
                <a:effectLst/>
              </a:rPr>
              <a:t>Актуальность </a:t>
            </a:r>
            <a:r>
              <a:rPr lang="ru-RU" sz="4100" b="1" kern="1200" dirty="0" smtClean="0">
                <a:ln w="6350">
                  <a:noFill/>
                </a:ln>
                <a:solidFill>
                  <a:srgbClr val="FFFF00"/>
                </a:solidFill>
                <a:effectLst/>
              </a:rPr>
              <a:t>проблемы:</a:t>
            </a:r>
            <a:br>
              <a:rPr lang="ru-RU" sz="4100" b="1" kern="1200" dirty="0" smtClean="0">
                <a:ln w="6350">
                  <a:noFill/>
                </a:ln>
                <a:solidFill>
                  <a:srgbClr val="FFFF00"/>
                </a:solidFill>
                <a:effectLst/>
              </a:rPr>
            </a:br>
            <a:r>
              <a:rPr lang="ru-RU" sz="4100" b="1" i="1" kern="1200" dirty="0" smtClean="0">
                <a:ln w="6350">
                  <a:noFill/>
                </a:ln>
                <a:solidFill>
                  <a:srgbClr val="FFFF00"/>
                </a:solidFill>
                <a:effectLst/>
              </a:rPr>
              <a:t>потребность в</a:t>
            </a:r>
            <a:endParaRPr lang="ru-RU" sz="4100" b="1" i="1" kern="1200" dirty="0">
              <a:ln w="6350">
                <a:noFill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187395" name="Rectangle 21"/>
          <p:cNvSpPr>
            <a:spLocks noGrp="1" noChangeArrowheads="1"/>
          </p:cNvSpPr>
          <p:nvPr>
            <p:ph idx="1"/>
          </p:nvPr>
        </p:nvSpPr>
        <p:spPr>
          <a:xfrm>
            <a:off x="1447800" y="1905000"/>
            <a:ext cx="7315200" cy="4114800"/>
          </a:xfrm>
        </p:spPr>
        <p:txBody>
          <a:bodyPr/>
          <a:lstStyle/>
          <a:p>
            <a:r>
              <a:rPr lang="ru-RU" sz="2400" smtClean="0"/>
              <a:t>обеспечении творческого восприятия усвоенной информации и трансформации ее в качественно новое знание; </a:t>
            </a:r>
          </a:p>
          <a:p>
            <a:r>
              <a:rPr lang="ru-RU" sz="2400" smtClean="0"/>
              <a:t>поддержке фундаментальности образования, формирующей целостную картину мира; </a:t>
            </a:r>
          </a:p>
          <a:p>
            <a:r>
              <a:rPr lang="ru-RU" sz="2400" smtClean="0"/>
              <a:t>развитии нравственной и этической функции образования; </a:t>
            </a:r>
          </a:p>
          <a:p>
            <a:r>
              <a:rPr lang="ru-RU" sz="2400" smtClean="0"/>
              <a:t>развитии прикладных аспектов образования; </a:t>
            </a:r>
          </a:p>
          <a:p>
            <a:r>
              <a:rPr lang="ru-RU" sz="2400" smtClean="0"/>
              <a:t>расширении возможностей саморазвития личности и компетентного выбора ею жизненного пути.</a:t>
            </a:r>
          </a:p>
        </p:txBody>
      </p:sp>
      <p:grpSp>
        <p:nvGrpSpPr>
          <p:cNvPr id="20483" name="Группа 6"/>
          <p:cNvGrpSpPr>
            <a:grpSpLocks/>
          </p:cNvGrpSpPr>
          <p:nvPr/>
        </p:nvGrpSpPr>
        <p:grpSpPr bwMode="auto">
          <a:xfrm>
            <a:off x="304800" y="228600"/>
            <a:ext cx="1022350" cy="6256338"/>
            <a:chOff x="304800" y="228600"/>
            <a:chExt cx="1022350" cy="6256338"/>
          </a:xfrm>
        </p:grpSpPr>
        <p:sp>
          <p:nvSpPr>
            <p:cNvPr id="20484" name="Rectangle 2"/>
            <p:cNvSpPr>
              <a:spLocks noChangeArrowheads="1"/>
            </p:cNvSpPr>
            <p:nvPr/>
          </p:nvSpPr>
          <p:spPr bwMode="auto">
            <a:xfrm rot="10800000">
              <a:off x="304800" y="1066800"/>
              <a:ext cx="1000125" cy="5418138"/>
            </a:xfrm>
            <a:prstGeom prst="rect">
              <a:avLst/>
            </a:prstGeom>
            <a:gradFill rotWithShape="1">
              <a:gsLst>
                <a:gs pos="0">
                  <a:schemeClr val="tx1">
                    <a:alpha val="0"/>
                  </a:schemeClr>
                </a:gs>
                <a:gs pos="100000">
                  <a:srgbClr val="FFFFFF">
                    <a:alpha val="82999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kk-KZ">
                <a:latin typeface="Arial" charset="0"/>
              </a:endParaRPr>
            </a:p>
          </p:txBody>
        </p:sp>
        <p:pic>
          <p:nvPicPr>
            <p:cNvPr id="20485" name="Picture 8" descr="01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4800" y="228600"/>
              <a:ext cx="1022350" cy="1090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6629400" cy="1143000"/>
          </a:xfrm>
        </p:spPr>
        <p:txBody>
          <a:bodyPr/>
          <a:lstStyle/>
          <a:p>
            <a:pPr>
              <a:defRPr/>
            </a:pPr>
            <a:r>
              <a:rPr lang="ru-RU" b="1" i="1" dirty="0" smtClean="0">
                <a:solidFill>
                  <a:srgbClr val="FFFF00"/>
                </a:solidFill>
              </a:rPr>
              <a:t>Идея изменения: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47800" y="1981200"/>
            <a:ext cx="7239000" cy="41148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3600" smtClean="0"/>
              <a:t>более полное раскрытие языковых возможностей и способностей каждого ученика и педагога через создание социокультурной образовательной среды творческого типа</a:t>
            </a:r>
          </a:p>
        </p:txBody>
      </p:sp>
      <p:grpSp>
        <p:nvGrpSpPr>
          <p:cNvPr id="21507" name="Группа 3"/>
          <p:cNvGrpSpPr>
            <a:grpSpLocks/>
          </p:cNvGrpSpPr>
          <p:nvPr/>
        </p:nvGrpSpPr>
        <p:grpSpPr bwMode="auto">
          <a:xfrm>
            <a:off x="304800" y="228600"/>
            <a:ext cx="1066800" cy="5875338"/>
            <a:chOff x="304800" y="228600"/>
            <a:chExt cx="1066800" cy="5875338"/>
          </a:xfrm>
        </p:grpSpPr>
        <p:sp>
          <p:nvSpPr>
            <p:cNvPr id="21508" name="Rectangle 2"/>
            <p:cNvSpPr>
              <a:spLocks noChangeArrowheads="1"/>
            </p:cNvSpPr>
            <p:nvPr/>
          </p:nvSpPr>
          <p:spPr bwMode="auto">
            <a:xfrm rot="10800000">
              <a:off x="304800" y="685800"/>
              <a:ext cx="1066800" cy="5418138"/>
            </a:xfrm>
            <a:prstGeom prst="rect">
              <a:avLst/>
            </a:prstGeom>
            <a:gradFill rotWithShape="1">
              <a:gsLst>
                <a:gs pos="0">
                  <a:schemeClr val="tx1">
                    <a:alpha val="0"/>
                  </a:schemeClr>
                </a:gs>
                <a:gs pos="100000">
                  <a:srgbClr val="FFFFFF">
                    <a:alpha val="82999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kk-KZ">
                <a:latin typeface="Arial" charset="0"/>
              </a:endParaRPr>
            </a:p>
          </p:txBody>
        </p:sp>
        <p:pic>
          <p:nvPicPr>
            <p:cNvPr id="21509" name="Picture 5" descr="01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4800" y="228600"/>
              <a:ext cx="1066800" cy="1090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609600"/>
            <a:ext cx="7620000" cy="11430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FF00"/>
                </a:solidFill>
              </a:rPr>
              <a:t>Инструментарий развития -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i="1" dirty="0" smtClean="0">
                <a:solidFill>
                  <a:srgbClr val="FFFF00"/>
                </a:solidFill>
              </a:rPr>
              <a:t>целевые </a:t>
            </a:r>
            <a:r>
              <a:rPr lang="ru-RU" i="1" dirty="0" err="1" smtClean="0">
                <a:solidFill>
                  <a:srgbClr val="FFFF00"/>
                </a:solidFill>
              </a:rPr>
              <a:t>подпроекты</a:t>
            </a:r>
            <a:r>
              <a:rPr lang="ru-RU" i="1" dirty="0" smtClean="0">
                <a:solidFill>
                  <a:srgbClr val="FFFF00"/>
                </a:solidFill>
              </a:rPr>
              <a:t>:</a:t>
            </a:r>
            <a:endParaRPr lang="ru-RU" i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0" y="1981200"/>
            <a:ext cx="7620000" cy="4724400"/>
          </a:xfrm>
        </p:spPr>
        <p:txBody>
          <a:bodyPr/>
          <a:lstStyle/>
          <a:p>
            <a:r>
              <a:rPr lang="ru-RU" sz="2400" smtClean="0"/>
              <a:t>«Европейский языковой портфель - средство оценки и самооценки знаний учащихся по иностранным языкам» (для учащихся 5-11 кл.)</a:t>
            </a:r>
          </a:p>
          <a:p>
            <a:r>
              <a:rPr lang="ru-RU" sz="2400" smtClean="0"/>
              <a:t>«Создание  Творческой лаборатории» (2-11 кл.)</a:t>
            </a:r>
          </a:p>
          <a:p>
            <a:r>
              <a:rPr lang="ru-RU" sz="2400" smtClean="0"/>
              <a:t>«Использование информационных технологий в обучении иностранным языкам» (2-11 кл.)</a:t>
            </a:r>
          </a:p>
          <a:p>
            <a:r>
              <a:rPr lang="ru-RU" sz="2400" smtClean="0"/>
              <a:t>«Подготовка к сдаче международных экзаменов Кембриджского университета» (5-11 кл.)</a:t>
            </a:r>
          </a:p>
          <a:p>
            <a:r>
              <a:rPr lang="ru-RU" sz="2400" smtClean="0"/>
              <a:t>«Школа Лонгман» (2-11 кл.)</a:t>
            </a:r>
          </a:p>
          <a:p>
            <a:r>
              <a:rPr lang="ru-RU" sz="2400" smtClean="0"/>
              <a:t>«Открытая лонгмановская олимпиада по английскому языку» (7-11 кл.)</a:t>
            </a:r>
          </a:p>
          <a:p>
            <a:endParaRPr lang="ru-RU" smtClean="0"/>
          </a:p>
        </p:txBody>
      </p:sp>
      <p:grpSp>
        <p:nvGrpSpPr>
          <p:cNvPr id="22531" name="Группа 3"/>
          <p:cNvGrpSpPr>
            <a:grpSpLocks/>
          </p:cNvGrpSpPr>
          <p:nvPr/>
        </p:nvGrpSpPr>
        <p:grpSpPr bwMode="auto">
          <a:xfrm>
            <a:off x="304800" y="228600"/>
            <a:ext cx="1066800" cy="5875338"/>
            <a:chOff x="304800" y="228600"/>
            <a:chExt cx="1066800" cy="5875338"/>
          </a:xfrm>
        </p:grpSpPr>
        <p:sp>
          <p:nvSpPr>
            <p:cNvPr id="22532" name="Rectangle 2"/>
            <p:cNvSpPr>
              <a:spLocks noChangeArrowheads="1"/>
            </p:cNvSpPr>
            <p:nvPr/>
          </p:nvSpPr>
          <p:spPr bwMode="auto">
            <a:xfrm rot="10800000">
              <a:off x="304800" y="685800"/>
              <a:ext cx="1066800" cy="5418138"/>
            </a:xfrm>
            <a:prstGeom prst="rect">
              <a:avLst/>
            </a:prstGeom>
            <a:gradFill rotWithShape="1">
              <a:gsLst>
                <a:gs pos="0">
                  <a:schemeClr val="tx1">
                    <a:alpha val="0"/>
                  </a:schemeClr>
                </a:gs>
                <a:gs pos="100000">
                  <a:srgbClr val="FFFFFF">
                    <a:alpha val="82999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kk-KZ">
                <a:latin typeface="Arial" charset="0"/>
              </a:endParaRPr>
            </a:p>
          </p:txBody>
        </p:sp>
        <p:pic>
          <p:nvPicPr>
            <p:cNvPr id="22533" name="Picture 5" descr="01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4800" y="228600"/>
              <a:ext cx="1066800" cy="1090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057400"/>
            <a:ext cx="7772400" cy="1447800"/>
          </a:xfrm>
        </p:spPr>
        <p:txBody>
          <a:bodyPr/>
          <a:lstStyle/>
          <a:p>
            <a:pPr>
              <a:defRPr/>
            </a:pPr>
            <a:r>
              <a:rPr lang="ru-RU" sz="3600" b="1" i="1" dirty="0" smtClean="0">
                <a:solidFill>
                  <a:srgbClr val="FFFF00"/>
                </a:solidFill>
              </a:rPr>
              <a:t>Сравнительный анализ результатов изменений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dirty="0" smtClean="0">
                <a:solidFill>
                  <a:srgbClr val="FFFF00"/>
                </a:solidFill>
              </a:rPr>
              <a:t>«Европейский языковой портфель - средство оценки и самооценки знаний учащихся по иностранным языкам»</a:t>
            </a:r>
            <a:br>
              <a:rPr lang="ru-RU" sz="2800" dirty="0" smtClean="0">
                <a:solidFill>
                  <a:srgbClr val="FFFF00"/>
                </a:solidFill>
              </a:rPr>
            </a:br>
            <a:endParaRPr lang="ru-RU" sz="28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28600" y="2590800"/>
          <a:ext cx="8686800" cy="4183063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4343400"/>
                <a:gridCol w="4343400"/>
              </a:tblGrid>
              <a:tr h="495492">
                <a:tc>
                  <a:txBody>
                    <a:bodyPr/>
                    <a:lstStyle/>
                    <a:p>
                      <a:r>
                        <a:rPr lang="ru-RU" dirty="0" smtClean="0"/>
                        <a:t>Запланированный результат изменений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Полученный результат изменений</a:t>
                      </a:r>
                      <a:endParaRPr lang="ru-RU" dirty="0"/>
                    </a:p>
                  </a:txBody>
                  <a:tcPr/>
                </a:tc>
              </a:tr>
              <a:tr h="15882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до 20% выпускников ежегодно выбирают языковые специальности при поступлении в ВУЗы;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30 % выпускников 2012-2013 </a:t>
                      </a:r>
                      <a:r>
                        <a:rPr lang="ru-RU" sz="2000" dirty="0" err="1" smtClean="0"/>
                        <a:t>уч.года</a:t>
                      </a:r>
                      <a:r>
                        <a:rPr lang="ru-RU" sz="2000" dirty="0" smtClean="0"/>
                        <a:t> выбрали языковые специальности при поступлении в ВУЗы;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</a:tr>
              <a:tr h="19548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использование подавляющим большинством выпускников английского языка в своей профессиональной деятельности;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по результатам анкетирования более 60% выпускников используют иностранный язык в своей профессиональной деятельности;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4800" y="1676400"/>
            <a:ext cx="8610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Повышение уровня мотивации учащихся к дальнейшему изучению языка:</a:t>
            </a:r>
          </a:p>
        </p:txBody>
      </p:sp>
      <p:graphicFrame>
        <p:nvGraphicFramePr>
          <p:cNvPr id="7" name="Содержимое 4"/>
          <p:cNvGraphicFramePr>
            <a:graphicFrameLocks noGrp="1"/>
          </p:cNvGraphicFramePr>
          <p:nvPr>
            <p:ph idx="1"/>
          </p:nvPr>
        </p:nvGraphicFramePr>
        <p:xfrm>
          <a:off x="228600" y="2590800"/>
          <a:ext cx="8686800" cy="4183063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4343400"/>
                <a:gridCol w="4343400"/>
              </a:tblGrid>
              <a:tr h="495492">
                <a:tc>
                  <a:txBody>
                    <a:bodyPr/>
                    <a:lstStyle/>
                    <a:p>
                      <a:r>
                        <a:rPr lang="ru-RU" dirty="0" smtClean="0"/>
                        <a:t>Запланированный результат изменений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Полученный результат изменений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82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до 20% выпускников ежегодно выбирают языковые специальности при поступлении в ВУЗы;</a:t>
                      </a:r>
                    </a:p>
                    <a:p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30 % выпускников 2012-2013 </a:t>
                      </a:r>
                      <a:r>
                        <a:rPr lang="ru-RU" sz="2000" dirty="0" err="1" smtClean="0"/>
                        <a:t>уч.года</a:t>
                      </a:r>
                      <a:r>
                        <a:rPr lang="ru-RU" sz="2000" dirty="0" smtClean="0"/>
                        <a:t> выбрали языковые специальности при поступлении в ВУЗы;</a:t>
                      </a:r>
                    </a:p>
                    <a:p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8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использование подавляющим большинством выпускников английского языка в своей профессиональной деятельности;</a:t>
                      </a:r>
                    </a:p>
                    <a:p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по результатам анкетирования более 60% выпускников используют иностранный язык в своей профессиональной деятельности;</a:t>
                      </a:r>
                    </a:p>
                    <a:p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4"/>
          <p:cNvGraphicFramePr>
            <a:graphicFrameLocks/>
          </p:cNvGraphicFramePr>
          <p:nvPr/>
        </p:nvGraphicFramePr>
        <p:xfrm>
          <a:off x="228600" y="228600"/>
          <a:ext cx="8686800" cy="64008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4343400"/>
                <a:gridCol w="4343400"/>
              </a:tblGrid>
              <a:tr h="785308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Запланированный результат изменений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Полученный результат изменений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17288">
                <a:tc>
                  <a:txBody>
                    <a:bodyPr/>
                    <a:lstStyle/>
                    <a:p>
                      <a:pPr lvl="0"/>
                      <a:r>
                        <a:rPr lang="ru-RU" sz="2400" dirty="0" smtClean="0"/>
                        <a:t>продолжение образования за рубежом рядом выпускников, которые  используют английский язык как инструмент получения знаний;</a:t>
                      </a:r>
                    </a:p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6 выпускников 2012-2013 </a:t>
                      </a:r>
                      <a:r>
                        <a:rPr lang="ru-RU" sz="2400" dirty="0" err="1" smtClean="0"/>
                        <a:t>уч.года</a:t>
                      </a:r>
                      <a:r>
                        <a:rPr lang="ru-RU" sz="2400" dirty="0" smtClean="0"/>
                        <a:t> планируют получить образование за рубежом (2 уже получают)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202">
                <a:tc>
                  <a:txBody>
                    <a:bodyPr/>
                    <a:lstStyle/>
                    <a:p>
                      <a:pPr lvl="0"/>
                      <a:r>
                        <a:rPr lang="ru-RU" sz="2400" dirty="0" smtClean="0"/>
                        <a:t>высокий уровень качества образования по английскому языку;</a:t>
                      </a:r>
                    </a:p>
                    <a:p>
                      <a:r>
                        <a:rPr lang="ru-RU" sz="2400" dirty="0" smtClean="0"/>
                        <a:t>средний показатель по гимназии не менее  86%; </a:t>
                      </a:r>
                    </a:p>
                    <a:p>
                      <a:pPr lvl="0"/>
                      <a:endParaRPr lang="ru-RU" sz="2400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качество образования по английскому языку в 2012-2013 </a:t>
                      </a:r>
                      <a:r>
                        <a:rPr lang="ru-RU" sz="2400" dirty="0" err="1" smtClean="0"/>
                        <a:t>уч</a:t>
                      </a:r>
                      <a:r>
                        <a:rPr lang="ru-RU" sz="2400" dirty="0" smtClean="0"/>
                        <a:t>. году составило 88,7 % (2010-2011 – 88 %; </a:t>
                      </a:r>
                    </a:p>
                    <a:p>
                      <a:r>
                        <a:rPr lang="ru-RU" sz="2400" dirty="0" smtClean="0"/>
                        <a:t>2011-2012 – 88,7 %);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FFFF"/>
      </a:accent5>
      <a:accent6>
        <a:srgbClr val="E7E700"/>
      </a:accent6>
      <a:hlink>
        <a:srgbClr val="FF0033"/>
      </a:hlink>
      <a:folHlink>
        <a:srgbClr val="3366FF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2815</TotalTime>
  <Words>732</Words>
  <Application>Microsoft Office PowerPoint</Application>
  <PresentationFormat>Экран (4:3)</PresentationFormat>
  <Paragraphs>131</Paragraphs>
  <Slides>20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Times New Roman</vt:lpstr>
      <vt:lpstr>Arial</vt:lpstr>
      <vt:lpstr>Оформление по умолчанию</vt:lpstr>
      <vt:lpstr>Оформление по умолчанию</vt:lpstr>
      <vt:lpstr>Диаграмма Microsoft Excel</vt:lpstr>
      <vt:lpstr>ФОРМИРОВАНИЕ МЕЖКУЛЬТУРНОЙ КОМПЕТЕЦИИ УЧАЩИХСЯ В УСЛОВИЯХ ГИМНАЗИЧЕСКОГО ОБРАЗОВАТЕЛЬНОГО ПРОСТРАНСТВА</vt:lpstr>
      <vt:lpstr>Муниципальное автономное общеобразовательное учреждение – гимназия №13  </vt:lpstr>
      <vt:lpstr>Проблема формирования </vt:lpstr>
      <vt:lpstr>Слайд 4</vt:lpstr>
      <vt:lpstr>Идея изменения:</vt:lpstr>
      <vt:lpstr>Инструментарий развития - целевые подпроекты:</vt:lpstr>
      <vt:lpstr>Сравнительный анализ результатов изменений</vt:lpstr>
      <vt:lpstr>«Европейский языковой портфель - средство оценки и самооценки знаний учащихся по иностранным языкам»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Вручение сертификатов</vt:lpstr>
      <vt:lpstr>Слайд 20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Токарева ЕВ</dc:creator>
  <cp:lastModifiedBy>Admin</cp:lastModifiedBy>
  <cp:revision>155</cp:revision>
  <dcterms:created xsi:type="dcterms:W3CDTF">2006-04-07T08:32:32Z</dcterms:created>
  <dcterms:modified xsi:type="dcterms:W3CDTF">2013-06-18T09:41:17Z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TC010690721049</vt:lpwstr>
  </property>
</Properties>
</file>