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57" r:id="rId3"/>
    <p:sldId id="259" r:id="rId4"/>
    <p:sldId id="27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80" r:id="rId16"/>
    <p:sldId id="273" r:id="rId17"/>
    <p:sldId id="274" r:id="rId18"/>
    <p:sldId id="275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00"/>
    <a:srgbClr val="000A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840" autoAdjust="0"/>
  </p:normalViewPr>
  <p:slideViewPr>
    <p:cSldViewPr>
      <p:cViewPr varScale="1">
        <p:scale>
          <a:sx n="112" d="100"/>
          <a:sy n="112" d="100"/>
        </p:scale>
        <p:origin x="-15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400C43-E7B7-4A3D-99F1-03923F8B0EB6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DC8EE4-1AA2-4212-A635-4EDBAE6E3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BBFEAE-D089-4522-9FC7-1192B87109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D35CDD-A845-439D-B1D7-F67252A0B89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E4F8C48-D973-453F-A688-9D2577BD6386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ECA55B3-A375-4845-B84D-F48D8366A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F3C9-9FD3-4DA1-B9B4-7391B4015EAD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3618-8E5F-4B9E-A790-E8348A2A6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B2540-7BB5-4100-BCC9-092A1C3EB0A7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B2D5A-9FFB-4D9C-A8AD-25073C8F8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69B83-E752-45D3-9084-62E53085CE99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EFBC-11EA-4385-A50B-C24BD999A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330BB8-C3B1-40B1-9851-26CA351B3EC9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6A22CF-2929-4629-A844-00AF8E25F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6985D9-9233-4B59-ACAB-0ADF5B367356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A208B8-2E7E-4898-87AE-87C6CD016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999F0E-0E7C-43AA-B9A6-F440C02FCEA9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11BB05-17F6-4AD8-A3AB-259403043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0951-1739-4AC4-9124-27C53072650B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4DCB4B-370F-4760-A96D-753E33FBC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804A-69B1-4480-BD0A-C662E13298BC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77CE-995B-4817-800B-E0387B924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900519-2DBD-4AE7-9A27-2F509B11105E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016162-4409-438B-B230-BF6E9BC85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7A4087-E9E4-4975-9BBB-E6B01AC6688B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69483D7-D744-4000-9914-6BEC038F4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A64EE91-05F7-426A-B843-FEABE7A58D30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DA3CE1E-8EF5-44D6-9B0D-23820051C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70" r:id="rId4"/>
    <p:sldLayoutId id="2147483771" r:id="rId5"/>
    <p:sldLayoutId id="2147483772" r:id="rId6"/>
    <p:sldLayoutId id="2147483766" r:id="rId7"/>
    <p:sldLayoutId id="2147483773" r:id="rId8"/>
    <p:sldLayoutId id="2147483774" r:id="rId9"/>
    <p:sldLayoutId id="2147483765" r:id="rId10"/>
    <p:sldLayoutId id="2147483764" r:id="rId11"/>
  </p:sldLayoutIdLst>
  <p:transition advClick="0" advTm="700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1000125" y="142875"/>
            <a:ext cx="739775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Муниципальное бюджетное общеобразовательное учреждение</a:t>
            </a:r>
          </a:p>
          <a:p>
            <a:pPr algn="ctr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средняя общеобразовательная школа  № 30</a:t>
            </a:r>
          </a:p>
          <a:p>
            <a:pPr algn="ctr" eaLnBrk="0" hangingPunct="0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  Нижний Тагил</a:t>
            </a:r>
            <a:r>
              <a:rPr lang="ru-RU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ИАОУ ФЭП АПК и ПРО Министерства образования и науки  РФ</a:t>
            </a:r>
          </a:p>
          <a:p>
            <a:pPr algn="ctr" eaLnBrk="0" hangingPunct="0"/>
            <a:endParaRPr lang="ru-RU" b="1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800" b="1" i="1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800" b="1" i="1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 Формирование здоровьесберегающей и     </a:t>
            </a:r>
          </a:p>
          <a:p>
            <a:pPr eaLnBrk="0" hangingPunct="0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здоровьеформирующей среды  в современном </a:t>
            </a:r>
          </a:p>
          <a:p>
            <a:pPr algn="ctr" eaLnBrk="0" hangingPunct="0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образовательном   учреждении»</a:t>
            </a:r>
          </a:p>
          <a:p>
            <a:pPr algn="ctr" eaLnBrk="0" hangingPunct="0"/>
            <a:endParaRPr lang="ru-RU" sz="2800" b="1" i="1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</a:p>
          <a:p>
            <a:pPr eaLnBrk="0" hangingPunct="0"/>
            <a:r>
              <a:rPr lang="ru-RU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Директор школы: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Елена Павловна Дербенёва</a:t>
            </a:r>
          </a:p>
          <a:p>
            <a:pPr eaLnBrk="0" hangingPunct="0"/>
            <a:r>
              <a:rPr lang="ru-RU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Руководитель проекта: </a:t>
            </a:r>
          </a:p>
          <a:p>
            <a:pPr eaLnBrk="0" hangingPunct="0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Марина Сергеевна  Беломестных</a:t>
            </a:r>
          </a:p>
          <a:p>
            <a:pPr algn="ctr" eaLnBrk="0" hangingPunct="0"/>
            <a:endParaRPr lang="ru-RU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>
              <a:solidFill>
                <a:srgbClr val="7030A0"/>
              </a:solidFill>
              <a:latin typeface="Lucida Sans Unicode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C:\Users\1\Desktop\мои документы\Уро рао\документы ОУ № 30 г.Н.Тагил\фото ОУ№30\DSC_31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643446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98625" y="44450"/>
            <a:ext cx="5746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 в конкурсах </a:t>
            </a:r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</a:t>
            </a:r>
            <a:r>
              <a:rPr lang="ru-RU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овационной  деятельности  </a:t>
            </a:r>
            <a:endParaRPr lang="ru-RU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813" y="571500"/>
          <a:ext cx="7715250" cy="5643563"/>
        </p:xfrm>
        <a:graphic>
          <a:graphicData uri="http://schemas.openxmlformats.org/drawingml/2006/table">
            <a:tbl>
              <a:tblPr/>
              <a:tblGrid>
                <a:gridCol w="428625"/>
                <a:gridCol w="3916362"/>
                <a:gridCol w="1822450"/>
                <a:gridCol w="1547813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№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Название конкурса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 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инноваций «Здоровьесберегающие технологии в образовании – 2012»: национальная премия в области образования «Элита Российского образования»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степени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методических разработок и программ организации внеурочной деятельности педагогов начальной школы «Школа после уроков» в рамках реализации ФГОС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на получение денежного поощрения лучшими учителями ОУ в 2012 году в рамках реализации приоритетного национального проекта «Образование»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Профессиональный конкурс молодых специалистов системы образования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место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«Учитель года России -2013»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Региональный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Конкурс на получение денежного поощрения лучшими учителями в рамках Национального проекта «Образование»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Всероссийский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Денисова Е.В., учитель биологии,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победитель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Конкурс Национальной премии "Элита российского образования"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"Гражданское и патриотическое воспитание в образовании - 2013"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степени</a:t>
                      </a:r>
                    </a:p>
                  </a:txBody>
                  <a:tcPr marL="48781" marR="48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188" y="1052513"/>
          <a:ext cx="7632700" cy="3976687"/>
        </p:xfrm>
        <a:graphic>
          <a:graphicData uri="http://schemas.openxmlformats.org/drawingml/2006/table">
            <a:tbl>
              <a:tblPr/>
              <a:tblGrid>
                <a:gridCol w="561438"/>
                <a:gridCol w="3615026"/>
                <a:gridCol w="1296144"/>
                <a:gridCol w="1152128"/>
                <a:gridCol w="100811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часов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педагогов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Внедрение эффективных форм и методов организации образовательного процесса со слабоуспевающими и академически одаренными детьми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НТФ ИРО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ч.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14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здоровьесберегающей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</a:t>
                      </a:r>
                      <a:r>
                        <a:rPr lang="ru-RU" sz="14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здоровьеформирующей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среды в современном ОУ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НТФ ИРО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ч.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технологии в образовательном процессе в соответствие с  ФГОС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ИРРО г.Екатеринбург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 ч.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09" name="Rectangle 1"/>
          <p:cNvSpPr>
            <a:spLocks noChangeArrowheads="1"/>
          </p:cNvSpPr>
          <p:nvPr/>
        </p:nvSpPr>
        <p:spPr bwMode="auto">
          <a:xfrm>
            <a:off x="642938" y="285750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Корпоративное повышение квалификации по здоровьесбережению</a:t>
            </a:r>
            <a:endParaRPr lang="ru-RU">
              <a:solidFill>
                <a:srgbClr val="7030A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4" name="Picture 2" descr="C:\Users\work\Desktop\фон презентации\01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2864" r="58747" b="2742"/>
          <a:stretch>
            <a:fillRect/>
          </a:stretch>
        </p:blipFill>
        <p:spPr bwMode="auto">
          <a:xfrm>
            <a:off x="7286644" y="5357826"/>
            <a:ext cx="1428760" cy="13894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E:\эмблема ЦЗ\Лого в цве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2928937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 rot="10800000" flipV="1">
            <a:off x="214313" y="1162050"/>
            <a:ext cx="8501062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6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Центр  здоровья</a:t>
            </a:r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 координационным органом,   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обеспечивающим  деятельность педагогических  работников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школы по сохранению и укреплению здоровья обучающихся,       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развитию культуры здорового образа жизни всех участников 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образовательного процесса.</a:t>
            </a:r>
            <a:r>
              <a:rPr lang="ru-RU" sz="8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/>
            <a:endParaRPr lang="ru-RU" sz="160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деятельности Центра здоровья: обеспечение оптимизации образовательного процесса, определяющего здоровье как цель, объект и результат деятельности школы, гарантирующего оптимальные условия физического и психического становления обучающихся и сотрудников образовательного учреждения.</a:t>
            </a:r>
          </a:p>
          <a:p>
            <a:pPr algn="just" eaLnBrk="0" hangingPunct="0"/>
            <a:endParaRPr lang="ru-RU" sz="1600" b="1" i="1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6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Центра здоровья:</a:t>
            </a:r>
          </a:p>
          <a:p>
            <a:pPr algn="just" eaLnBrk="0" hangingPunct="0">
              <a:buFontTx/>
              <a:buChar char="•"/>
            </a:pPr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коррекции физического, психологического, социального и нравственного развития обучающихся с использованием комплекса оздоровительных мероприятий без отрыва от учебного процесса; </a:t>
            </a:r>
          </a:p>
          <a:p>
            <a:pPr algn="just" eaLnBrk="0" hangingPunct="0">
              <a:buFontTx/>
              <a:buChar char="•"/>
            </a:pPr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организация работы по повышению профессиональной компетентности педагогов по реализации здоровьесберегающих технологий в образовательном процессе; </a:t>
            </a:r>
          </a:p>
          <a:p>
            <a:pPr algn="just" eaLnBrk="0" hangingPunct="0">
              <a:buFontTx/>
              <a:buChar char="•"/>
            </a:pPr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информационное обеспечение всех участников образовательного процесса  по вопросам здоровья и здорового образа  жизни; </a:t>
            </a:r>
          </a:p>
          <a:p>
            <a:pPr algn="just" eaLnBrk="0" hangingPunct="0">
              <a:buFontTx/>
              <a:buChar char="•"/>
            </a:pPr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активизация участия семьи в решении вопросов охраны и укрепления здоровья детей;</a:t>
            </a:r>
          </a:p>
          <a:p>
            <a:pPr algn="just" eaLnBrk="0" hangingPunct="0">
              <a:buFontTx/>
              <a:buChar char="•"/>
            </a:pPr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проведение системы психолого-медико-педагогического мониторинга состояния   здоровья,  </a:t>
            </a:r>
          </a:p>
          <a:p>
            <a:pPr algn="just"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физического и психического развития обучающихся.</a:t>
            </a: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4000500" y="214313"/>
            <a:ext cx="380841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здоровья </a:t>
            </a:r>
            <a:r>
              <a:rPr lang="ru-RU" sz="2000" b="1" i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Твой выбор</a:t>
            </a:r>
            <a:r>
              <a:rPr lang="ru-RU" sz="2000" b="1" i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(основан в декабре 2012 года)</a:t>
            </a:r>
            <a:endParaRPr lang="ru-RU" sz="1000">
              <a:solidFill>
                <a:srgbClr val="7030A0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50" y="285750"/>
            <a:ext cx="84296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Ресурсное обеспечение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деятельности  Центра здоровья:</a:t>
            </a:r>
          </a:p>
          <a:p>
            <a:endParaRPr lang="ru-RU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Кабинет здоровья, оснащенный видеооборудованием, мультимедийной  аппара-</a:t>
            </a:r>
          </a:p>
          <a:p>
            <a:pPr algn="just" eaLnBrk="0" hangingPunct="0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турой, программами профилактики, методическими пособиями по формированию </a:t>
            </a:r>
          </a:p>
          <a:p>
            <a:pPr algn="just" eaLnBrk="0" hangingPunct="0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здорового образа жизни,  видеороликами, учебными фильмами, электронными  </a:t>
            </a:r>
          </a:p>
          <a:p>
            <a:pPr algn="just" eaLnBrk="0" hangingPunct="0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информационными ресурсами.</a:t>
            </a:r>
          </a:p>
          <a:p>
            <a:pPr eaLnBrk="0" hangingPunct="0">
              <a:buFontTx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Медицинский кабинет</a:t>
            </a:r>
          </a:p>
          <a:p>
            <a:pPr eaLnBrk="0" hangingPunct="0">
              <a:buFontTx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Кабинет школьного психолога </a:t>
            </a:r>
          </a:p>
          <a:p>
            <a:pPr eaLnBrk="0" hangingPunct="0">
              <a:buFontTx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Кабинет логопеда</a:t>
            </a:r>
          </a:p>
          <a:p>
            <a:pPr eaLnBrk="0" hangingPunct="0">
              <a:buFontTx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Спортивные залы</a:t>
            </a:r>
          </a:p>
          <a:p>
            <a:pPr eaLnBrk="0" hangingPunct="0">
              <a:buFontTx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Зал ЛФК</a:t>
            </a:r>
          </a:p>
          <a:p>
            <a:pPr eaLnBrk="0" hangingPunct="0">
              <a:buFontTx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Бассейн</a:t>
            </a:r>
          </a:p>
          <a:p>
            <a:pPr eaLnBrk="0" hangingPunct="0">
              <a:buFontTx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Зал сухого плавания</a:t>
            </a:r>
          </a:p>
          <a:p>
            <a:pPr eaLnBrk="0" hangingPunct="0">
              <a:buFontTx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Спортивная площадка, стадион</a:t>
            </a:r>
          </a:p>
          <a:p>
            <a:pPr eaLnBrk="0" hangingPunct="0">
              <a:buFontTx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Тренажерный зал</a:t>
            </a:r>
          </a:p>
          <a:p>
            <a:pPr eaLnBrk="0" hangingPunct="0">
              <a:buFontTx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Школьная столовая</a:t>
            </a:r>
          </a:p>
          <a:p>
            <a:pPr eaLnBrk="0" hangingPunct="0"/>
            <a:endParaRPr lang="ru-RU">
              <a:ea typeface="Calibri" pitchFamily="34" charset="0"/>
              <a:cs typeface="Arial" charset="0"/>
            </a:endParaRPr>
          </a:p>
        </p:txBody>
      </p:sp>
      <p:pic>
        <p:nvPicPr>
          <p:cNvPr id="5" name="Picture 2" descr="C:\DCIM\108_PANA\P108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857388" cy="139304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8" name="Рисунок 6" descr="PB2410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72330" y="3714752"/>
            <a:ext cx="1768320" cy="235745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/>
          </a:extLst>
        </p:spPr>
      </p:pic>
      <p:pic>
        <p:nvPicPr>
          <p:cNvPr id="11" name="Picture 4" descr="P10200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57224" y="4857760"/>
            <a:ext cx="2428892" cy="182138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  <p:pic>
        <p:nvPicPr>
          <p:cNvPr id="15" name="Picture 4" descr="P10109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143372" y="4857760"/>
            <a:ext cx="2428892" cy="182246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/>
        </p:spPr>
      </p:pic>
      <p:pic>
        <p:nvPicPr>
          <p:cNvPr id="18" name="Picture 4" descr="P102007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00826" y="1785926"/>
            <a:ext cx="1928826" cy="144662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/>
          </a:extLst>
        </p:spPr>
      </p:pic>
      <p:pic>
        <p:nvPicPr>
          <p:cNvPr id="10" name="Рисунок 12" descr="\\Marina\мои документы\Мои рисунки\столовая\P12706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4876" y="3357562"/>
            <a:ext cx="1785950" cy="132498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31750"/>
          </a:effectLst>
          <a:extLst>
            <a:ext uri="{909E8E84-426E-40DD-AFC4-6F175D3DCCD1}"/>
          </a:ex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user12\Desktop\фото ОИ 2013\эстафета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716500" y="-900113"/>
            <a:ext cx="2700337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12\Desktop\Новая папка (2)\P1320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2150"/>
            <a:ext cx="3405214" cy="255390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3" name="Picture 5" descr="D:\Олимпийские игры\Летние игры 30 апреля 2008 5-11 кл\P1200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14290"/>
            <a:ext cx="3357586" cy="251819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5" name="Picture 4" descr="D:\Олимпийские игры\Зимние олимпийские игры             13 марта 2008 года\P10308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193" y="4071942"/>
            <a:ext cx="3429024" cy="257176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8" name="Picture 4" descr="P10202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000364" y="2071678"/>
            <a:ext cx="3126049" cy="234471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3074" name="Picture 2" descr="P100018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V="1">
            <a:off x="285720" y="4071942"/>
            <a:ext cx="3461997" cy="25003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214438" y="142875"/>
            <a:ext cx="707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85800" algn="l"/>
              </a:tabLst>
            </a:pPr>
            <a:r>
              <a:rPr lang="ru-RU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 Центра здоровья: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571500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Tx/>
              <a:buChar char="•"/>
              <a:tabLst>
                <a:tab pos="685800" algn="l"/>
              </a:tabLst>
            </a:pPr>
            <a:r>
              <a:rPr lang="ru-RU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лечебно-оздоровительная работа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предполагающая систему эффективных  профилактических, лечебно-оздоровительных,  психогигиенических и коррекционных мероприятий, организацию двигательной активности;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444625"/>
            <a:ext cx="8643937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диагностика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обеспечивающая исследование состояния здоровья обучающихся по разработанным Центром здоровья программам, выделение группы риска; создание банка данных диагностики; мониторинг успешности обучения и  здоровья обучающихся с целью динамического наблюдения за их  развитием; определение  соответствия  образовательной среды, социума возрастным, половым, индивидуальным особенностям обучающихся, состоянию их здоровья и   своевременное  выделение факторов риска для их здоровья и развития;</a:t>
            </a:r>
            <a:endParaRPr lang="ru-RU">
              <a:latin typeface="Lucida Sans Unicode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3429000"/>
            <a:ext cx="8643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Tx/>
              <a:buChar char="•"/>
              <a:tabLst>
                <a:tab pos="685800" algn="l"/>
              </a:tabLst>
            </a:pPr>
            <a:r>
              <a:rPr lang="ru-RU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просветительская деятельность, 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предполагающая обучение всех участников образовательного процесса методиками самодиагностики, самооценки, самокоррекции, самоконтроля и саморазвития  индивидуальных резервных возможностей организма; формирование ценностных установок и жизненных приоритетов на здоровье и здоровый образ жизни; обеспечение реализации личности на повышение своей профессиональной квалификации;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5214938"/>
            <a:ext cx="857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Tx/>
              <a:buChar char="•"/>
              <a:tabLst>
                <a:tab pos="685800" algn="l"/>
              </a:tabLst>
            </a:pPr>
            <a:r>
              <a:rPr lang="ru-RU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консультативная деятельность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предполагающая оказание консультативной помощи всем участникам образовательного процесса  по вопросам сохранения здоровья, применения средств и способов его укрепления.</a:t>
            </a:r>
          </a:p>
        </p:txBody>
      </p:sp>
      <p:pic>
        <p:nvPicPr>
          <p:cNvPr id="28678" name="Picture 2" descr="E:\эмблема ЦЗ\Лого в цвет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786438"/>
            <a:ext cx="12144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313" y="-207963"/>
            <a:ext cx="84296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</a:p>
          <a:p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</a:p>
          <a:p>
            <a:endParaRPr lang="ru-RU" b="1" i="1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Показатели эффективности деятельности</a:t>
            </a:r>
          </a:p>
          <a:p>
            <a:pPr algn="ctr"/>
            <a:endParaRPr lang="ru-RU" b="1" i="1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образовательном процессе реализуются следующие программы профилактики:</a:t>
            </a:r>
          </a:p>
          <a:p>
            <a:pPr eaLnBrk="0" hangingPunct="0">
              <a:lnSpc>
                <a:spcPct val="150000"/>
              </a:lnSpc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«Культура здоровья» (5 – 11 классы)</a:t>
            </a:r>
          </a:p>
          <a:p>
            <a:pPr eaLnBrk="0" hangingPunct="0">
              <a:lnSpc>
                <a:spcPct val="150000"/>
              </a:lnSpc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«Здоровячок» (1 – 4 классы)</a:t>
            </a:r>
          </a:p>
          <a:p>
            <a:pPr eaLnBrk="0" hangingPunct="0">
              <a:lnSpc>
                <a:spcPct val="150000"/>
              </a:lnSpc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«Здоровое питание» (5 – 11 классы)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«Профилактика ВИЧ и СПИДа» (9 – 11 классы)</a:t>
            </a:r>
          </a:p>
          <a:p>
            <a:pPr eaLnBrk="0" hangingPunct="0">
              <a:lnSpc>
                <a:spcPct val="150000"/>
              </a:lnSpc>
            </a:pPr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</a:p>
          <a:p>
            <a:pPr eaLnBrk="0" hangingPunct="0"/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Состояние здоровья обучающихся по группам здоровья (чел.)</a:t>
            </a:r>
          </a:p>
          <a:p>
            <a:pPr eaLnBrk="0" hangingPunct="0"/>
            <a:endParaRPr lang="ru-RU" sz="140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75" y="4214813"/>
          <a:ext cx="7215188" cy="1689100"/>
        </p:xfrm>
        <a:graphic>
          <a:graphicData uri="http://schemas.openxmlformats.org/drawingml/2006/table">
            <a:tbl>
              <a:tblPr/>
              <a:tblGrid>
                <a:gridCol w="1605895"/>
                <a:gridCol w="1039110"/>
                <a:gridCol w="1228037"/>
                <a:gridCol w="1228037"/>
                <a:gridCol w="1228037"/>
                <a:gridCol w="886122"/>
              </a:tblGrid>
              <a:tr h="225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 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уч.год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 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391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153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2011 –12 уч.год</a:t>
                      </a:r>
                      <a:endParaRPr lang="ru-RU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 </a:t>
                      </a:r>
                      <a:endParaRPr lang="ru-RU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413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164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2012 –13 уч.год </a:t>
                      </a:r>
                      <a:endParaRPr lang="ru-RU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 </a:t>
                      </a:r>
                      <a:endParaRPr lang="ru-RU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351</a:t>
                      </a:r>
                      <a:endParaRPr lang="ru-RU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216</a:t>
                      </a:r>
                      <a:endParaRPr lang="ru-RU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9" name="Picture 2" descr="E:\эмблема ЦЗ\Лого в цве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"/>
            <a:ext cx="135731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work\Desktop\фон презентации\013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2864" r="58747" b="2742"/>
          <a:stretch>
            <a:fillRect/>
          </a:stretch>
        </p:blipFill>
        <p:spPr bwMode="auto">
          <a:xfrm>
            <a:off x="8001024" y="5715017"/>
            <a:ext cx="718486" cy="6429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50" y="285750"/>
            <a:ext cx="8424863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Процент охвата детей и подростков занятиями физической культурой и спортом</a:t>
            </a:r>
            <a:endParaRPr lang="ru-RU" sz="160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Физической культурой охвачено 100% обучающихся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спортивных секциях занимаются: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«Будь здоров» - 83 чел.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Кобудо – 15 чел.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«Юный спасатель» - 15 чел.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«Туристы-краеведы» - 18 чел.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Биатлон – 9 чел.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Баскетбол – 73 чел.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Стэп-аэробика – 16 чел.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Волейбол – 27 чел.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Тхэквондо – 12 чел.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Итого: 268 чел. – 41 %</a:t>
            </a:r>
          </a:p>
          <a:p>
            <a:pPr eaLnBrk="0" hangingPunct="0"/>
            <a:r>
              <a:rPr lang="ru-RU" sz="16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Взаимодействие с другими субъектами системы профилактики</a:t>
            </a:r>
            <a:endParaRPr lang="ru-RU" sz="160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Организовано взаимодействие и заключены договоры о сотрудничестве со следующими субъектами системы профилактики: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- Врачебно-физкультурный диспансер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- Клиника, дружественная к молодежи «Тинейджер» (ДГП № 5)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- ДЮСШ «Юпитер»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- Стоматологический салон «Консул»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- Нижнетагильский центр управления здоровьем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- Детская городская больница № 3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-  ГБУЗ СО « ОЦ СПИД и ИЗ»</a:t>
            </a:r>
          </a:p>
          <a:p>
            <a:pPr eaLnBrk="0" hangingPunct="0"/>
            <a:r>
              <a:rPr lang="ru-RU" sz="16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- Наркологический диспансер</a:t>
            </a:r>
          </a:p>
          <a:p>
            <a:pPr eaLnBrk="0" hangingPunct="0"/>
            <a:endParaRPr lang="ru-RU">
              <a:ea typeface="Calibri" pitchFamily="34" charset="0"/>
              <a:cs typeface="Arial" charset="0"/>
            </a:endParaRPr>
          </a:p>
        </p:txBody>
      </p:sp>
      <p:pic>
        <p:nvPicPr>
          <p:cNvPr id="31746" name="Picture 2" descr="E:\эмблема ЦЗ\Лого в цве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5143500"/>
            <a:ext cx="1531938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12\Desktop\DSCN8330.JPG"/>
          <p:cNvPicPr>
            <a:picLocks noChangeAspect="1" noChangeArrowheads="1"/>
          </p:cNvPicPr>
          <p:nvPr/>
        </p:nvPicPr>
        <p:blipFill>
          <a:blip r:embed="rId3" cstate="print"/>
          <a:srcRect r="7407" b="11106"/>
          <a:stretch>
            <a:fillRect/>
          </a:stretch>
        </p:blipFill>
        <p:spPr bwMode="auto">
          <a:xfrm>
            <a:off x="3286116" y="1285860"/>
            <a:ext cx="2480484" cy="178595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6" name="Picture 2" descr="F:\4-Б класс диск\В Юпитере\DSCN1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714356"/>
            <a:ext cx="1640496" cy="123030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7" name="Picture 5" descr="C:\СТАРЫЙ ДИСК\ДИСК Д\Заставки\Фотоальбом\Новая папка (21)\181NIKON\DSCN56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127488"/>
            <a:ext cx="1643074" cy="128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625" y="0"/>
            <a:ext cx="8501063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</a:p>
          <a:p>
            <a:pPr algn="ctr">
              <a:lnSpc>
                <a:spcPct val="150000"/>
              </a:lnSpc>
            </a:pPr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 значимые мероприятия  Центра  здоровья</a:t>
            </a:r>
          </a:p>
          <a:p>
            <a:pPr algn="ctr">
              <a:lnSpc>
                <a:spcPct val="150000"/>
              </a:lnSpc>
            </a:pPr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lang="en-US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полугодие 2013 года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Создание отряда волонтеров «Твой выбор» 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День пропаганды здорового образа жизни «Здоровым быть модно» (23.01)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Оформление Паспортов здоровья обучающихся 1-2 классов 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Школьный Конкурс методических разработок «Формирование   </a:t>
            </a:r>
          </a:p>
          <a:p>
            <a:pPr eaLnBrk="0" hangingPunct="0">
              <a:lnSpc>
                <a:spcPct val="150000"/>
              </a:lnSpc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здоровьесберегающей и здоровьеформирующей среды в современном ОУ» 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Родительское собрание «Здоровое питание школьников» 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Городская акция «3000 шагов к здоровью»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День пропаганды здорового образа жизни «Здоровым быть модно» (09.04)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Создание группы здоровья для педагогических </a:t>
            </a:r>
          </a:p>
          <a:p>
            <a:pPr eaLnBrk="0" hangingPunct="0">
              <a:lnSpc>
                <a:spcPct val="150000"/>
              </a:lnSpc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работников 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Практикум «Профилактика наркозависимости» </a:t>
            </a:r>
          </a:p>
          <a:p>
            <a:pPr eaLnBrk="0" hangingPunct="0"/>
            <a:endParaRPr lang="ru-RU">
              <a:ea typeface="Calibri" pitchFamily="34" charset="0"/>
              <a:cs typeface="Arial" charset="0"/>
            </a:endParaRPr>
          </a:p>
        </p:txBody>
      </p:sp>
      <p:pic>
        <p:nvPicPr>
          <p:cNvPr id="32770" name="Picture 2" descr="E:\эмблема ЦЗ\Лого в цве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071938"/>
            <a:ext cx="30003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Центр здоровья ХХ\фото\встреча с Андреевым В.М\P1320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52"/>
            <a:ext cx="3071834" cy="230387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2050" name="Picture 2" descr="D:\Центр здоровья ХХ\Единый День Здоровья фото\P1230004.JPG"/>
          <p:cNvPicPr>
            <a:picLocks noChangeAspect="1" noChangeArrowheads="1"/>
          </p:cNvPicPr>
          <p:nvPr/>
        </p:nvPicPr>
        <p:blipFill>
          <a:blip r:embed="rId3" cstate="print"/>
          <a:srcRect l="5377" r="5909" b="17559"/>
          <a:stretch>
            <a:fillRect/>
          </a:stretch>
        </p:blipFill>
        <p:spPr bwMode="auto">
          <a:xfrm>
            <a:off x="285720" y="3714752"/>
            <a:ext cx="3495444" cy="271464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027" name="Picture 3" descr="F:\фото презентация\P123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2914758" cy="228601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028" name="Picture 4" descr="F:\фото презентация\P1230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643313"/>
            <a:ext cx="3714776" cy="278608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026" name="Picture 2" descr="F:\фото презентация\P10205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404923"/>
            <a:ext cx="2268158" cy="302420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2"/>
          <p:cNvSpPr>
            <a:spLocks noChangeArrowheads="1"/>
          </p:cNvSpPr>
          <p:nvPr/>
        </p:nvSpPr>
        <p:spPr bwMode="auto">
          <a:xfrm>
            <a:off x="214313" y="214313"/>
            <a:ext cx="8643937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исследования:</a:t>
            </a:r>
            <a:r>
              <a:rPr lang="ru-RU" sz="20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0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В связи с обострением проблемы здоровьесбережения государственной политикой в области образования в XXI веке предусмотрен переход к здоровьесберегающей модели учебно-воспитательного процесса, обеспечивающей снижение здоровьезатратности на всех уровнях и направлениях образования.     Приобщение школьников к проблеме сохранения своего здоровья это, прежде всего, процесс его социализации и воспитания, осознания нового, более высокого уровня душевного комфорта, который закладывается с детства на всю жизнь. Образовательное учреждение сегодня может стать важнейшим звеном такой социализации подрастающего поколения, взяв за ведущие принципы реализацию здоровьесберегающего учебно-воспитательного  процесса и формирование здорового образа жизни. </a:t>
            </a:r>
            <a:endParaRPr lang="ru-RU" sz="2000">
              <a:solidFill>
                <a:srgbClr val="7030A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4" name="Picture 2" descr="C:\Users\work\Desktop\фон презентации\01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2864" r="58747" b="2742"/>
          <a:stretch>
            <a:fillRect/>
          </a:stretch>
        </p:blipFill>
        <p:spPr bwMode="auto">
          <a:xfrm>
            <a:off x="7572396" y="5715016"/>
            <a:ext cx="1051371" cy="9608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7" descr="нгкг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428625" y="214313"/>
            <a:ext cx="8358188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80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средняя общеобразовательная школа  № 30</a:t>
            </a:r>
          </a:p>
          <a:p>
            <a:pPr algn="ctr" eaLnBrk="0" hangingPunct="0"/>
            <a:r>
              <a:rPr lang="ru-RU" sz="280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 Нижний Тагил</a:t>
            </a:r>
            <a:r>
              <a:rPr lang="ru-RU" sz="2800" b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endParaRPr lang="en-US" sz="2800">
              <a:solidFill>
                <a:srgbClr val="CC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en-US" sz="2800">
              <a:solidFill>
                <a:srgbClr val="CC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 sz="28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Адрес:</a:t>
            </a:r>
            <a:r>
              <a:rPr lang="ru-RU" sz="280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622022, ул. В. Черепанова, 17А</a:t>
            </a:r>
          </a:p>
          <a:p>
            <a:pPr eaLnBrk="0" hangingPunct="0">
              <a:lnSpc>
                <a:spcPct val="150000"/>
              </a:lnSpc>
            </a:pPr>
            <a:r>
              <a:rPr lang="ru-RU" sz="28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Телефон:</a:t>
            </a:r>
            <a:r>
              <a:rPr lang="ru-RU" sz="280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(3435)48-35-06</a:t>
            </a:r>
          </a:p>
          <a:p>
            <a:pPr>
              <a:lnSpc>
                <a:spcPct val="150000"/>
              </a:lnSpc>
            </a:pPr>
            <a:r>
              <a:rPr lang="ru-RU" sz="28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Электронная почта</a:t>
            </a:r>
            <a:r>
              <a:rPr lang="ru-RU" sz="280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280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school30-nt@mail.ru</a:t>
            </a:r>
            <a:endParaRPr lang="ru-RU" sz="2800">
              <a:solidFill>
                <a:srgbClr val="CC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Сайт:</a:t>
            </a:r>
            <a:r>
              <a:rPr lang="en-US" sz="280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http</a:t>
            </a:r>
            <a:r>
              <a:rPr lang="ru-RU" sz="280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lang="en-US" sz="280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school30-nt.ucoz.ru</a:t>
            </a:r>
            <a:endParaRPr lang="ru-RU" sz="2800">
              <a:solidFill>
                <a:srgbClr val="CC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800">
              <a:solidFill>
                <a:srgbClr val="CC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214313" y="357188"/>
            <a:ext cx="860742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Противоречия:</a:t>
            </a:r>
            <a:r>
              <a:rPr lang="ru-RU" sz="22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2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Несоответствие между современными требованиями, предъявляемыми социумом к здоровью обучающихся и фактически сложившейся системой педагогического руководства формированием, укреплением и сохранением здоровья участников образовательного процесса, является актуальной проблемой российского образования. В качестве одного из продуктивных путей ее решения можно назвать разработку модели формирования здоровьесберегающей среды в школе  с учетом индивидуального подхода к субъектам образовательного процесса. </a:t>
            </a:r>
          </a:p>
          <a:p>
            <a:pPr algn="just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Актуальность такого решения детерминирована и обострением в педагогической практике следующих противоречий: между необходимостью в согласованных действиях по формированию здоровьеформирующей среды образовательных учреждений и невозможностью ее осуществления в условиях современной практики; между значимостью проблемы формирования здоровьеформирующей среды школы для обеспечения разностороннего развития личности обучающихся и недостаточным уровнем развития системы образования в направлении здоровьесбережения и здоровьеформирования; между потенциальными положительными возможностями здоровьеформирования образовательных учреждений в развитии всех ее субъектов и недостаточной методической и содержательной разработанностью этой проблемы и др. </a:t>
            </a:r>
          </a:p>
          <a:p>
            <a:pPr algn="just"/>
            <a:endParaRPr lang="ru-RU">
              <a:solidFill>
                <a:srgbClr val="7030A0"/>
              </a:solidFill>
              <a:latin typeface="Lucida Sans Unicode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2" descr="C:\Users\work\Desktop\фон презентации\01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2864" r="58747" b="2742"/>
          <a:stretch>
            <a:fillRect/>
          </a:stretch>
        </p:blipFill>
        <p:spPr bwMode="auto">
          <a:xfrm>
            <a:off x="7858148" y="5715016"/>
            <a:ext cx="864423" cy="9608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</a:t>
            </a:r>
          </a:p>
          <a:p>
            <a:pPr algn="just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Каковы основные педагогические условия формирования здоровьесберегающей среды в современном образовательном учреждении с позиции современного педагога.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1428750"/>
            <a:ext cx="8501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Идея изменения: </a:t>
            </a:r>
          </a:p>
          <a:p>
            <a:pPr algn="just" eaLnBrk="0" hangingPunct="0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Ввести  новую оригинальную схему управленческой деятельности по организации методической работы с педагогами школы.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7188" y="2357438"/>
            <a:ext cx="8358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исследования: </a:t>
            </a:r>
          </a:p>
          <a:p>
            <a:pPr algn="just" eaLnBrk="0" hangingPunct="0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Профессионализм и профессиональное здоровье педагогов.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3000375"/>
            <a:ext cx="857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Цель исследования:</a:t>
            </a:r>
          </a:p>
          <a:p>
            <a:pPr algn="just" eaLnBrk="0" hangingPunct="0"/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роста профессиональной компетентности и ответственности   </a:t>
            </a:r>
          </a:p>
          <a:p>
            <a:pPr algn="just" eaLnBrk="0" hangingPunct="0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педагога по организации здоровьесберегающей  образовательной среды в ОУ.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5750" y="3929063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Объект исследования:</a:t>
            </a:r>
          </a:p>
          <a:p>
            <a:pPr algn="just" eaLnBrk="0" hangingPunct="0"/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управления  процессом  роста профессиональной компетентности и  </a:t>
            </a:r>
          </a:p>
          <a:p>
            <a:pPr algn="just" eaLnBrk="0" hangingPunct="0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ответственности педагога по организации здоровьесберегающей  образовательной </a:t>
            </a:r>
          </a:p>
          <a:p>
            <a:pPr algn="just" eaLnBrk="0" hangingPunct="0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среды в ОУ.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7188" y="514350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исследования: </a:t>
            </a:r>
          </a:p>
          <a:p>
            <a:pPr algn="just" eaLnBrk="0" hangingPunct="0"/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педагогические     условия,    обеспечивающие     рост     профессиональной компетентности   и   ответственности    педагога   по    организации здоровьесберегающей    образовательной   среды   в   ОУ.</a:t>
            </a:r>
            <a:endParaRPr lang="ru-RU">
              <a:solidFill>
                <a:srgbClr val="7030A0"/>
              </a:solidFill>
              <a:latin typeface="Lucida Sans Unicode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2" descr="C:\Users\work\Desktop\фон презентации\01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2864" r="58747" b="2742"/>
          <a:stretch>
            <a:fillRect/>
          </a:stretch>
        </p:blipFill>
        <p:spPr bwMode="auto">
          <a:xfrm>
            <a:off x="8072462" y="5857892"/>
            <a:ext cx="928694" cy="89862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323850" y="476250"/>
            <a:ext cx="806450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основу исследования положена </a:t>
            </a:r>
            <a:r>
              <a:rPr lang="ru-RU" sz="22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</a:t>
            </a:r>
            <a:r>
              <a:rPr lang="ru-RU" sz="2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2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которой управление процессом  роста профессиональной компетентности и ответственности педагога по организации здоровьесберегающей  образовательной среды в ОУ будет эффективным, если осуществляется интеграция субъектов управления организацией здоровьесберегающей  образовательной среды в школе; если  процесс управления    ростом профессиональной компетентности педагога по организации здоровьесберегающей  образовательной среды в школе способствует формированию у них готовности к здоровьеформирующей деятельности.</a:t>
            </a:r>
          </a:p>
        </p:txBody>
      </p:sp>
      <p:pic>
        <p:nvPicPr>
          <p:cNvPr id="3" name="Picture 2" descr="C:\Users\work\Desktop\фон презентации\01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2864" r="58747" b="2742"/>
          <a:stretch>
            <a:fillRect/>
          </a:stretch>
        </p:blipFill>
        <p:spPr bwMode="auto">
          <a:xfrm>
            <a:off x="7358082" y="5506855"/>
            <a:ext cx="1357322" cy="12404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323850" y="196850"/>
            <a:ext cx="8320088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200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20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Определить и реализовать  новые формы методической работы с </a:t>
            </a:r>
          </a:p>
          <a:p>
            <a:pPr algn="just" eaLnBrk="0" hangingPunct="0">
              <a:lnSpc>
                <a:spcPct val="150000"/>
              </a:lnSpc>
            </a:pPr>
            <a:r>
              <a:rPr lang="ru-RU" sz="20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руководителями школьных методических объединений.</a:t>
            </a:r>
          </a:p>
          <a:p>
            <a:pPr algn="just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20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Включить весь педагогический коллектив в  педагогическое творчество </a:t>
            </a:r>
          </a:p>
          <a:p>
            <a:pPr algn="just" eaLnBrk="0" hangingPunct="0">
              <a:lnSpc>
                <a:spcPct val="150000"/>
              </a:lnSpc>
            </a:pPr>
            <a:r>
              <a:rPr lang="ru-RU" sz="20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на базе инновационных процессов.</a:t>
            </a:r>
          </a:p>
          <a:p>
            <a:pPr algn="just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20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Организовать семинары - практикумы и  тренинги по восстановлению </a:t>
            </a:r>
          </a:p>
          <a:p>
            <a:pPr algn="just" eaLnBrk="0" hangingPunct="0">
              <a:lnSpc>
                <a:spcPct val="150000"/>
              </a:lnSpc>
            </a:pPr>
            <a:r>
              <a:rPr lang="ru-RU" sz="20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и укреплению психоэмоционального здоровья педагогов.</a:t>
            </a:r>
          </a:p>
          <a:p>
            <a:pPr algn="just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20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Обеспечить возможность каждому педагогу учиться на примерах 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существующей практики  и опыта коллег, представлять технологические</a:t>
            </a:r>
          </a:p>
          <a:p>
            <a:pPr algn="just" eaLnBrk="0" hangingPunct="0">
              <a:lnSpc>
                <a:spcPct val="150000"/>
              </a:lnSpc>
            </a:pPr>
            <a:r>
              <a:rPr lang="ru-RU" sz="20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составляющие собственного педагогического опыта педагогической  </a:t>
            </a:r>
          </a:p>
          <a:p>
            <a:pPr algn="just" eaLnBrk="0" hangingPunct="0">
              <a:lnSpc>
                <a:spcPct val="150000"/>
              </a:lnSpc>
            </a:pPr>
            <a:r>
              <a:rPr lang="ru-RU" sz="200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общественности.</a:t>
            </a:r>
          </a:p>
          <a:p>
            <a:pPr algn="just" eaLnBrk="0" hangingPunct="0">
              <a:lnSpc>
                <a:spcPct val="150000"/>
              </a:lnSpc>
              <a:buFontTx/>
              <a:buChar char="-"/>
            </a:pPr>
            <a:endParaRPr lang="ru-RU" sz="200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2" descr="C:\Users\work\Desktop\фон презентации\01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2864" r="58747" b="2742"/>
          <a:stretch>
            <a:fillRect/>
          </a:stretch>
        </p:blipFill>
        <p:spPr bwMode="auto">
          <a:xfrm>
            <a:off x="7286644" y="4929198"/>
            <a:ext cx="1428760" cy="17021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2"/>
          <p:cNvSpPr>
            <a:spLocks noChangeArrowheads="1"/>
          </p:cNvSpPr>
          <p:nvPr/>
        </p:nvSpPr>
        <p:spPr bwMode="auto">
          <a:xfrm>
            <a:off x="250825" y="260350"/>
            <a:ext cx="84978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Научная новизна исследования</a:t>
            </a:r>
            <a:r>
              <a:rPr lang="ru-RU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заключается в систематизации и описании  педагогических условий, обеспечивающих рост профессиональной компетентности и ответственности педагогов по организации здоровьесберегающей образовательной среды в ОУ.</a:t>
            </a:r>
          </a:p>
          <a:p>
            <a:pPr algn="just">
              <a:lnSpc>
                <a:spcPct val="150000"/>
              </a:lnSpc>
            </a:pPr>
            <a:r>
              <a:rPr lang="ru-RU" b="1" i="1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Планируемый результат изменений</a:t>
            </a:r>
            <a:r>
              <a:rPr lang="ru-RU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улучшение психологического климата в коллективе, снижение ситуативной и  </a:t>
            </a:r>
          </a:p>
          <a:p>
            <a:pPr algn="just">
              <a:lnSpc>
                <a:spcPct val="150000"/>
              </a:lnSpc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личностной тревожности педагогов;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формирование навыков регуляции негативных психоэмоциональных состояний,      </a:t>
            </a:r>
          </a:p>
          <a:p>
            <a:pPr algn="just">
              <a:lnSpc>
                <a:spcPct val="150000"/>
              </a:lnSpc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повышение самооценки и уверенности в себе, выраженных  активной </a:t>
            </a:r>
          </a:p>
          <a:p>
            <a:pPr algn="just">
              <a:lnSpc>
                <a:spcPct val="150000"/>
              </a:lnSpc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профессиональной  позицией;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рост педагогического мастерства учителей;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повышение качества образовательного процесса;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удовлетворенность здоровьесберегающей деятельностью  </a:t>
            </a:r>
          </a:p>
          <a:p>
            <a:pPr algn="just">
              <a:lnSpc>
                <a:spcPct val="150000"/>
              </a:lnSpc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родительской      общественности.</a:t>
            </a:r>
          </a:p>
          <a:p>
            <a:pPr>
              <a:lnSpc>
                <a:spcPct val="150000"/>
              </a:lnSpc>
            </a:pPr>
            <a:endParaRPr lang="ru-RU">
              <a:latin typeface="Lucida Sans Unicode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work\Desktop\фон презентации\01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2864" r="58747" b="2742"/>
          <a:stretch>
            <a:fillRect/>
          </a:stretch>
        </p:blipFill>
        <p:spPr bwMode="auto">
          <a:xfrm>
            <a:off x="7072330" y="5000635"/>
            <a:ext cx="1928826" cy="176269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8748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 деятельности за 2012-2013г.г.</a:t>
            </a:r>
            <a:endParaRPr lang="ru-RU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Публикации педагогов </a:t>
            </a:r>
            <a:endParaRPr lang="ru-RU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692150"/>
          <a:ext cx="8351838" cy="4970463"/>
        </p:xfrm>
        <a:graphic>
          <a:graphicData uri="http://schemas.openxmlformats.org/drawingml/2006/table">
            <a:tbl>
              <a:tblPr/>
              <a:tblGrid>
                <a:gridCol w="2324100"/>
                <a:gridCol w="2687638"/>
                <a:gridCol w="1670050"/>
                <a:gridCol w="1670050"/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НПК районного, городского и регионального уровня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Труды НПК Всероссийского и международного уровня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в региональных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изданиях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в  центральных   изданиях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Сборник горо  дской НПК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«Педагогические инновации в процессе модернизации муниципальной системы образования»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Сборник окружных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педагогических чтениях  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«Роль учреждений дополнительного образования в реализации национальной инициативы «Наша новая школа» и областной целевой программы «Развитие образования в Свердловской области на 2011-2015 годы».</a:t>
                      </a: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Сборник Всероссийской  НПК «Детская книга о живой природе: познавательные, нравственные и эстетические аспекты» г. Нижний Тагил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Сборник Всероссийской НПК «Развитие детской одаренности в условиях современного образования: опыт, проблемы, перспективы» г. Екатеринбург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Сборник Всероссийской научно-практической конференции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безопасность жизнедеятельности: пути взаимодействия»</a:t>
                      </a: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Областная газета «За социальное содружество»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Всероссийский журнал  «Здоро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вьесберегающее образование»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C:\Users\work\Desktop\фон презентации\01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2864" r="58747" b="2742"/>
          <a:stretch>
            <a:fillRect/>
          </a:stretch>
        </p:blipFill>
        <p:spPr bwMode="auto">
          <a:xfrm>
            <a:off x="7715272" y="5715016"/>
            <a:ext cx="1000132" cy="10322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38" y="1214438"/>
          <a:ext cx="7820025" cy="2517775"/>
        </p:xfrm>
        <a:graphic>
          <a:graphicData uri="http://schemas.openxmlformats.org/drawingml/2006/table">
            <a:tbl>
              <a:tblPr/>
              <a:tblGrid>
                <a:gridCol w="2247900"/>
                <a:gridCol w="5572125"/>
              </a:tblGrid>
              <a:tr h="251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Сборник городской научно-практической конференции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Сборник региональной конференции «Молодежь в меняющемся мире»</a:t>
                      </a:r>
                    </a:p>
                  </a:txBody>
                  <a:tcPr marL="62972" marR="629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Сборник Всероссийской конференции «Наша будущая школа. Модернизация образования и личность современного учителя»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Сборник Всероссийской НПК «Развитие детской одаренности в условиях современного образования: опыт, проблемы, перспективы»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Сборник Всероссийской научно-практической конференции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Физическая культура и безопасность жизнедеятельности: пути взаимодействия»</a:t>
                      </a:r>
                    </a:p>
                  </a:txBody>
                  <a:tcPr marL="62972" marR="629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38" y="285750"/>
          <a:ext cx="7820025" cy="936625"/>
        </p:xfrm>
        <a:graphic>
          <a:graphicData uri="http://schemas.openxmlformats.org/drawingml/2006/table">
            <a:tbl>
              <a:tblPr/>
              <a:tblGrid>
                <a:gridCol w="2247900"/>
                <a:gridCol w="5572125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НПК районного, городского и регионального уровня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56" marR="62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Труды НПК Всероссийского и международного уровня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56" marR="62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C:\Users\user12\Desktop\Новая папка (2)\P1320443.JPG"/>
          <p:cNvPicPr>
            <a:picLocks noChangeAspect="1" noChangeArrowheads="1"/>
          </p:cNvPicPr>
          <p:nvPr/>
        </p:nvPicPr>
        <p:blipFill>
          <a:blip r:embed="rId2" cstate="print"/>
          <a:srcRect l="27857" t="25714" r="17500" b="20000"/>
          <a:stretch>
            <a:fillRect/>
          </a:stretch>
        </p:blipFill>
        <p:spPr bwMode="auto">
          <a:xfrm>
            <a:off x="714348" y="3857628"/>
            <a:ext cx="3643338" cy="271464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2051" name="Picture 3" descr="C:\Users\user12\Desktop\Новая папка (2)\P1320439.JPG"/>
          <p:cNvPicPr>
            <a:picLocks noChangeAspect="1" noChangeArrowheads="1"/>
          </p:cNvPicPr>
          <p:nvPr/>
        </p:nvPicPr>
        <p:blipFill>
          <a:blip r:embed="rId3" cstate="print"/>
          <a:srcRect l="18750" r="3290" b="7895"/>
          <a:stretch>
            <a:fillRect/>
          </a:stretch>
        </p:blipFill>
        <p:spPr bwMode="auto">
          <a:xfrm>
            <a:off x="5286380" y="3857628"/>
            <a:ext cx="3187181" cy="282408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424</TotalTime>
  <Words>1471</Words>
  <Application>Microsoft Office PowerPoint</Application>
  <PresentationFormat>Экран (4:3)</PresentationFormat>
  <Paragraphs>279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Admin</cp:lastModifiedBy>
  <cp:revision>45</cp:revision>
  <dcterms:created xsi:type="dcterms:W3CDTF">2013-06-12T14:20:19Z</dcterms:created>
  <dcterms:modified xsi:type="dcterms:W3CDTF">2013-06-18T09:24:40Z</dcterms:modified>
</cp:coreProperties>
</file>