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6" r:id="rId6"/>
    <p:sldId id="268" r:id="rId7"/>
    <p:sldId id="269" r:id="rId8"/>
    <p:sldId id="271" r:id="rId9"/>
    <p:sldId id="270" r:id="rId10"/>
    <p:sldId id="272" r:id="rId11"/>
    <p:sldId id="273" r:id="rId12"/>
    <p:sldId id="276" r:id="rId13"/>
    <p:sldId id="277" r:id="rId14"/>
    <p:sldId id="278" r:id="rId15"/>
    <p:sldId id="274" r:id="rId16"/>
    <p:sldId id="280" r:id="rId17"/>
    <p:sldId id="27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663300"/>
    <a:srgbClr val="FF9933"/>
    <a:srgbClr val="006600"/>
    <a:srgbClr val="008000"/>
    <a:srgbClr val="33CC33"/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5FAB-1803-4DF2-A847-9434FBE21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1B017-C5CA-435C-A94D-8EAD47638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1201C-80E9-4754-8583-57EB80B97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70A7-7F97-4272-B811-1819C48E8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0F08D-B084-4544-8976-D3DBB661D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44CC9-7707-40DB-9A2D-82C3065E8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30F4-B50E-4193-8806-C09B96DDB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597DF-69D1-4EEF-9343-DA00D886F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7494A-DD82-4613-A310-D8213F565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B3F7E-3FE7-48DA-A65A-680120562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4DE68-A5BC-4E60-AF97-0A2C34AEA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8D46B-E182-4C3B-BF6D-087EB32C4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CC33"/>
            </a:gs>
            <a:gs pos="100000">
              <a:srgbClr val="0066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DD48908-623D-4EE5-B57F-0C471164A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10000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8913"/>
            <a:ext cx="67691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28775"/>
            <a:ext cx="7772400" cy="2447925"/>
          </a:xfrm>
          <a:gradFill rotWithShape="1">
            <a:gsLst>
              <a:gs pos="0">
                <a:srgbClr val="006600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ФЭП АПК  и ПРО </a:t>
            </a:r>
            <a:b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ТЕМА </a:t>
            </a: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"ПСИХОЛОГИЧЕСКОЕ СОПРОВОЖДЕНИЕ  КАК ОСНОВОПОЛАГАЮЩИЙ</a:t>
            </a:r>
            <a:b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ФАКТОР ЗДОРОВЬЕСБЕРЕЖЕНИЯ </a:t>
            </a:r>
            <a:b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ПСИХОЛОГИЧЕСКОЙ</a:t>
            </a:r>
            <a:b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БЕЗОПАСНОСТИ В ОУ "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713288" y="4292600"/>
            <a:ext cx="44307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ru-RU" sz="1400" b="1">
                <a:latin typeface="Times New Roman" pitchFamily="18" charset="0"/>
              </a:rPr>
              <a:t>620026, г. Екатеринбург ул. Новгородцевой, д. 5а</a:t>
            </a:r>
          </a:p>
          <a:p>
            <a:pPr algn="r">
              <a:spcBef>
                <a:spcPct val="20000"/>
              </a:spcBef>
            </a:pPr>
            <a:r>
              <a:rPr lang="ru-RU" sz="1400" b="1">
                <a:latin typeface="Times New Roman" pitchFamily="18" charset="0"/>
              </a:rPr>
              <a:t>тел./факс (343) 347-66-47</a:t>
            </a:r>
            <a:endParaRPr lang="en-US" sz="1400" b="1">
              <a:latin typeface="Times New Roman" pitchFamily="18" charset="0"/>
            </a:endParaRPr>
          </a:p>
          <a:p>
            <a:pPr algn="r">
              <a:spcBef>
                <a:spcPct val="20000"/>
              </a:spcBef>
            </a:pPr>
            <a:r>
              <a:rPr lang="en-US" sz="1400" b="1">
                <a:latin typeface="Times New Roman" pitchFamily="18" charset="0"/>
              </a:rPr>
              <a:t>e-mail</a:t>
            </a:r>
            <a:r>
              <a:rPr lang="ru-RU" sz="1400" b="1">
                <a:latin typeface="Times New Roman" pitchFamily="18" charset="0"/>
              </a:rPr>
              <a:t>:</a:t>
            </a:r>
            <a:r>
              <a:rPr lang="en-US" sz="1400" b="1">
                <a:latin typeface="Times New Roman" pitchFamily="18" charset="0"/>
              </a:rPr>
              <a:t> gs13@sky.ru</a:t>
            </a:r>
            <a:endParaRPr lang="ru-RU" sz="1400" b="1">
              <a:latin typeface="Times New Roman" pitchFamily="18" charset="0"/>
            </a:endParaRPr>
          </a:p>
          <a:p>
            <a:pPr algn="r">
              <a:spcBef>
                <a:spcPct val="20000"/>
              </a:spcBef>
            </a:pPr>
            <a:r>
              <a:rPr lang="en-US" sz="1400" b="1">
                <a:latin typeface="Times New Roman" pitchFamily="18" charset="0"/>
              </a:rPr>
              <a:t>c</a:t>
            </a:r>
            <a:r>
              <a:rPr lang="ru-RU" sz="1400" b="1">
                <a:latin typeface="Times New Roman" pitchFamily="18" charset="0"/>
              </a:rPr>
              <a:t>айт: </a:t>
            </a:r>
            <a:r>
              <a:rPr lang="en-US" b="1"/>
              <a:t>gymnasium45.ru</a:t>
            </a:r>
            <a:endParaRPr lang="ru-RU" b="1"/>
          </a:p>
          <a:p>
            <a:pPr>
              <a:spcBef>
                <a:spcPct val="20000"/>
              </a:spcBef>
            </a:pPr>
            <a:endParaRPr lang="ru-RU" sz="1400" b="1"/>
          </a:p>
          <a:p>
            <a:pPr algn="r">
              <a:spcBef>
                <a:spcPct val="20000"/>
              </a:spcBef>
            </a:pPr>
            <a:r>
              <a:rPr lang="ru-RU" sz="1400" b="1">
                <a:latin typeface="Times New Roman" pitchFamily="18" charset="0"/>
              </a:rPr>
              <a:t>Директор МАОУ – Гимназии № 45 </a:t>
            </a:r>
          </a:p>
          <a:p>
            <a:pPr algn="r">
              <a:spcBef>
                <a:spcPct val="20000"/>
              </a:spcBef>
            </a:pPr>
            <a:r>
              <a:rPr lang="ru-RU" sz="1400" b="1">
                <a:latin typeface="Times New Roman" pitchFamily="18" charset="0"/>
              </a:rPr>
              <a:t>Санникова М.Ю.</a:t>
            </a:r>
          </a:p>
          <a:p>
            <a:pPr algn="r">
              <a:spcBef>
                <a:spcPct val="20000"/>
              </a:spcBef>
            </a:pPr>
            <a:r>
              <a:rPr lang="ru-RU" sz="1400" b="1">
                <a:latin typeface="Times New Roman" pitchFamily="18" charset="0"/>
              </a:rPr>
              <a:t>Руководитель проекта – педагог-психолог Антропова Т.С.</a:t>
            </a:r>
          </a:p>
          <a:p>
            <a:pPr algn="ctr">
              <a:spcBef>
                <a:spcPct val="20000"/>
              </a:spcBef>
            </a:pPr>
            <a:endParaRPr lang="ru-RU" sz="1400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133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5" name="Rectangle 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4000" smtClean="0"/>
              <a:t>ЗАЩИЩЕННОСТЬ РОДИТЕЛЕЙ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0" y="1196975"/>
          <a:ext cx="3544888" cy="2185988"/>
        </p:xfrm>
        <a:graphic>
          <a:graphicData uri="http://schemas.openxmlformats.org/presentationml/2006/ole">
            <p:oleObj spid="_x0000_s30725" name="Диаграмма" r:id="rId3" imgW="8848662" imgH="5457787" progId="Excel.Chart.8">
              <p:embed/>
            </p:oleObj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5599113" y="1196975"/>
          <a:ext cx="3544887" cy="2185988"/>
        </p:xfrm>
        <a:graphic>
          <a:graphicData uri="http://schemas.openxmlformats.org/presentationml/2006/ole">
            <p:oleObj spid="_x0000_s30728" name="Диаграмма" r:id="rId4" imgW="8848662" imgH="5457787" progId="Excel.Chart.8">
              <p:embed/>
            </p:oleObj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0" y="4670425"/>
          <a:ext cx="3546475" cy="2187575"/>
        </p:xfrm>
        <a:graphic>
          <a:graphicData uri="http://schemas.openxmlformats.org/presentationml/2006/ole">
            <p:oleObj spid="_x0000_s30730" name="Диаграмма" r:id="rId5" imgW="8848662" imgH="5457787" progId="Excel.Chart.8">
              <p:embed/>
            </p:oleObj>
          </a:graphicData>
        </a:graphic>
      </p:graphicFrame>
      <p:graphicFrame>
        <p:nvGraphicFramePr>
          <p:cNvPr id="30732" name="Object 12"/>
          <p:cNvGraphicFramePr>
            <a:graphicFrameLocks noChangeAspect="1"/>
          </p:cNvGraphicFramePr>
          <p:nvPr>
            <p:ph sz="quarter" idx="4"/>
          </p:nvPr>
        </p:nvGraphicFramePr>
        <p:xfrm>
          <a:off x="5597525" y="4670425"/>
          <a:ext cx="3546475" cy="2187575"/>
        </p:xfrm>
        <a:graphic>
          <a:graphicData uri="http://schemas.openxmlformats.org/presentationml/2006/ole">
            <p:oleObj spid="_x0000_s30732" name="Диаграмма" r:id="rId6" imgW="8848662" imgH="5457787" progId="Excel.Chart.8">
              <p:embed/>
            </p:oleObj>
          </a:graphicData>
        </a:graphic>
      </p:graphicFrame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1908175" y="2743200"/>
          <a:ext cx="5111750" cy="3152775"/>
        </p:xfrm>
        <a:graphic>
          <a:graphicData uri="http://schemas.openxmlformats.org/presentationml/2006/ole">
            <p:oleObj spid="_x0000_s30734" name="Диаграмма" r:id="rId7" imgW="8848662" imgH="5457787" progId="Excel.Chart.8">
              <p:embed/>
            </p:oleObj>
          </a:graphicData>
        </a:graphic>
      </p:graphicFrame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07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0725" grpId="0"/>
      <p:bldOleChart spid="30728" grpId="0"/>
      <p:bldOleChart spid="30730" grpId="0"/>
      <p:bldOleChart spid="30732" grpId="0"/>
      <p:bldOleChart spid="307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РЕЗУЛЬТАТЫ РАБОТЫ ПО ОРГАНИЗАЦИИ ПСИХОЛОГИЧЕСКОГО СОПРОВОЖДЕНИЯ ОУ КИРОВСКОГО РАЙОНА В 2012-2013 уч. Г.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19431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solidFill>
                  <a:srgbClr val="663300"/>
                </a:solidFill>
              </a:rPr>
              <a:t>Семинары для психологов ОУ с представителями УРФУ </a:t>
            </a:r>
          </a:p>
        </p:txBody>
      </p:sp>
      <p:pic>
        <p:nvPicPr>
          <p:cNvPr id="40966" name="Picture 6" descr="IMG_0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852738"/>
            <a:ext cx="35274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IMG_0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492375"/>
            <a:ext cx="345598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IMG_00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4386263"/>
            <a:ext cx="424815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2000" b="1" smtClean="0">
                <a:solidFill>
                  <a:srgbClr val="663300"/>
                </a:solidFill>
              </a:rPr>
              <a:t>РАЙОННЫЙ «ШАГ В БУДУЩЕЕ» С МАГИСТРАНТАМИ ГУМАНИТАРНОГО УНИВЕРСИТЕТА</a:t>
            </a: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7" name="Picture 5" descr="аванссцена    подсознательног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4284663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арттерапия  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125538"/>
            <a:ext cx="43656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танцевальная   терапия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6338"/>
            <a:ext cx="374491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коучинг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4005263"/>
            <a:ext cx="3563937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рефлексия   занятия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649663"/>
            <a:ext cx="32766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663300"/>
                </a:solidFill>
              </a:rPr>
              <a:t>РАЙОННАЯ КОНФЕРЕНЦИЯ</a:t>
            </a:r>
            <a:br>
              <a:rPr lang="ru-RU" sz="4000" b="1" smtClean="0">
                <a:solidFill>
                  <a:srgbClr val="663300"/>
                </a:solidFill>
              </a:rPr>
            </a:br>
            <a:r>
              <a:rPr lang="ru-RU" sz="4000" b="1" smtClean="0">
                <a:solidFill>
                  <a:srgbClr val="663300"/>
                </a:solidFill>
              </a:rPr>
              <a:t> «ЮНЫЙ ПСИХОЛОГ»</a:t>
            </a:r>
          </a:p>
        </p:txBody>
      </p:sp>
      <p:pic>
        <p:nvPicPr>
          <p:cNvPr id="45061" name="Picture 5" descr="IMG_7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2743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 descr="IMG_7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628775"/>
            <a:ext cx="27368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IMG_73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70021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IMG_73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1663"/>
            <a:ext cx="27432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IMG_73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57750"/>
            <a:ext cx="29162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" descr="IMG_73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2852738"/>
            <a:ext cx="2667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 descr="IMG_73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4379913"/>
            <a:ext cx="320357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IMG_7329"/>
          <p:cNvPicPr>
            <a:picLocks noChangeAspect="1" noChangeArrowheads="1"/>
          </p:cNvPicPr>
          <p:nvPr>
            <p:ph type="body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2700338" y="3695700"/>
            <a:ext cx="4211637" cy="3162300"/>
          </a:xfrm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45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663300"/>
                </a:solidFill>
              </a:rPr>
              <a:t>РАЙОННЫЕ КРУГЛЫЕ СТОЛЫ ДЛЯ УЧАЩИХСЯ ОУ КИРОВСКОГО РАЙОНА</a:t>
            </a:r>
          </a:p>
        </p:txBody>
      </p:sp>
      <p:pic>
        <p:nvPicPr>
          <p:cNvPr id="46084" name="Picture 4" descr="IMG_682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25538"/>
            <a:ext cx="3708400" cy="2879725"/>
          </a:xfrm>
        </p:spPr>
      </p:pic>
      <p:pic>
        <p:nvPicPr>
          <p:cNvPr id="34819" name="Picture 5" descr="IMG_67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1255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IMG_68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708275"/>
            <a:ext cx="2743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IMG_68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125538"/>
            <a:ext cx="29718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IMG_68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60800"/>
            <a:ext cx="28432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IMG_56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284538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 descr="IMG_678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3068638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 descr="IMG_68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46291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2" descr="IMG_56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11413" y="4591050"/>
            <a:ext cx="38877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60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IMG_22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9763" y="1773238"/>
            <a:ext cx="342423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1498600"/>
          </a:xfrm>
        </p:spPr>
        <p:txBody>
          <a:bodyPr/>
          <a:lstStyle/>
          <a:p>
            <a:r>
              <a:rPr lang="ru-RU" sz="2400" b="1" smtClean="0">
                <a:solidFill>
                  <a:srgbClr val="663300"/>
                </a:solidFill>
              </a:rPr>
              <a:t>ГОРОДСКАЯ ПРАКТИЧЕСКАЯ КОНФЕРЕНЦИЯ «СОСТЕМНО-ДЕЯТЕЛЬНОСТНЫЙ ПОДХОД В ОРГАНИЗАЦИИ ПСИХОЛОГИЧЕСКОГО СОПРОВОЖДЕНИЯ ОУ: ОТ ТЕОРИИ К ПРАКТИКЕ»</a:t>
            </a:r>
          </a:p>
        </p:txBody>
      </p:sp>
      <p:pic>
        <p:nvPicPr>
          <p:cNvPr id="41988" name="Picture 4" descr="IMG_2258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773238"/>
            <a:ext cx="3313113" cy="2484437"/>
          </a:xfrm>
        </p:spPr>
      </p:pic>
      <p:pic>
        <p:nvPicPr>
          <p:cNvPr id="41991" name="Picture 7" descr="IMG_23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62438"/>
            <a:ext cx="327660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IMG_23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292600"/>
            <a:ext cx="33480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IMG_23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2060575"/>
            <a:ext cx="27813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IMG_225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4076700"/>
            <a:ext cx="31686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19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«Инновации в образовании» 2013 года</a:t>
            </a:r>
            <a:r>
              <a:rPr lang="ru-RU" sz="4000" smtClean="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Победа в номинации</a:t>
            </a:r>
          </a:p>
          <a:p>
            <a:pPr algn="ctr">
              <a:buFontTx/>
              <a:buNone/>
            </a:pPr>
            <a:r>
              <a:rPr lang="ru-RU" sz="3600" b="1" smtClean="0"/>
              <a:t>«Адаптивные педагогические модели здоровьесберегающей и здоровьеформирующей </a:t>
            </a:r>
          </a:p>
          <a:p>
            <a:pPr algn="ctr">
              <a:buFontTx/>
              <a:buNone/>
            </a:pPr>
            <a:r>
              <a:rPr lang="ru-RU" sz="3600" b="1" smtClean="0"/>
              <a:t>среды ОУ»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95288" y="5300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48134" name="Picture 6" descr="http://grenac.ucoz.ru/animacija/0843817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860800"/>
            <a:ext cx="1428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 tmFilter="0, 0; .2, .5; .8, .5; 1, 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500" autoRev="1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 tmFilter="0, 0; .2, .5; .8, .5; 1, 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500" autoRev="1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 tmFilter="0, 0; .2, .5; .8, .5; 1, 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500" autoRev="1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48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8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0" grpId="1"/>
      <p:bldP spid="48131" grpId="0" build="p"/>
      <p:bldP spid="48131" grpId="1" build="p"/>
      <p:bldP spid="48131" grpId="2" build="p"/>
      <p:bldP spid="48132" grpId="0"/>
      <p:bldP spid="4813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7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РЕЗУЛЬТАТ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2" name="Picture 5" descr="SMHand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&amp;Acy;&amp;ncy;&amp;icy;&amp;mcy;&amp;acy;&amp;shcy;&amp;kcy;&amp;icy; &amp;scy; &amp;dcy;&amp;iecy;&amp;tcy;&amp;softcy;&amp;mcy;&amp;icy; | Smayls.ru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9963" y="1773238"/>
            <a:ext cx="20796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1042988" y="5373688"/>
            <a:ext cx="7632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800" i="1">
                <a:latin typeface="DFKai-SB"/>
              </a:rPr>
              <a:t/>
            </a:r>
            <a:br>
              <a:rPr lang="ru-RU" sz="4800" i="1">
                <a:latin typeface="DFKai-SB"/>
              </a:rPr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pic>
        <p:nvPicPr>
          <p:cNvPr id="47112" name="Picture 8" descr="I81aa471afcf80c8c015071ff435b8d7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4437063"/>
            <a:ext cx="1974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3"/>
          <p:cNvSpPr>
            <a:spLocks noChangeArrowheads="1"/>
          </p:cNvSpPr>
          <p:nvPr/>
        </p:nvSpPr>
        <p:spPr bwMode="auto">
          <a:xfrm>
            <a:off x="5794375" y="5876925"/>
            <a:ext cx="3349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ru-RU" sz="1400" b="1">
                <a:latin typeface="Times New Roman" pitchFamily="18" charset="0"/>
              </a:rPr>
              <a:t>Директор МАОУ – Гимназии № 45</a:t>
            </a:r>
          </a:p>
          <a:p>
            <a:pPr algn="r">
              <a:spcBef>
                <a:spcPct val="20000"/>
              </a:spcBef>
            </a:pPr>
            <a:endParaRPr lang="ru-RU" sz="1400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7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7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1349513994_73_75331-BDB7-3E9A-65B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068638"/>
            <a:ext cx="4176713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оценкам Всемирной организации здравоохранения</a:t>
            </a:r>
            <a:r>
              <a:rPr lang="ru-RU" smtClean="0"/>
              <a:t> 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995738" y="3500438"/>
            <a:ext cx="37449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5148263" y="2997200"/>
            <a:ext cx="36734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/>
              <a:t>к 2020 году депрессия выйдет на первое место в мире в структуре заболеваемости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63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5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  <p:bldP spid="16394" grpId="0"/>
      <p:bldP spid="1639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>
                <a:solidFill>
                  <a:srgbClr val="663300"/>
                </a:solidFill>
              </a:rPr>
              <a:t>Цель:</a:t>
            </a:r>
            <a:r>
              <a:rPr lang="ru-RU" sz="1800" smtClean="0">
                <a:solidFill>
                  <a:srgbClr val="663300"/>
                </a:solidFill>
              </a:rPr>
              <a:t> </a:t>
            </a:r>
            <a:r>
              <a:rPr lang="ru-RU" sz="1800" b="1" smtClean="0">
                <a:solidFill>
                  <a:srgbClr val="663300"/>
                </a:solidFill>
              </a:rPr>
              <a:t>создать систему эффективного психологического сопровождения, способствующую укреплению психологического здоровья, профилактике психосоматических расстройств, разных форм дезадаптации и качественно повышающую личностный потенциал всех субъектов ОП.</a:t>
            </a:r>
            <a:r>
              <a:rPr lang="ru-RU" sz="1800" smtClean="0">
                <a:solidFill>
                  <a:srgbClr val="663300"/>
                </a:solidFill>
              </a:rPr>
              <a:t> </a:t>
            </a:r>
            <a:br>
              <a:rPr lang="ru-RU" sz="1800" smtClean="0">
                <a:solidFill>
                  <a:srgbClr val="663300"/>
                </a:solidFill>
              </a:rPr>
            </a:br>
            <a:endParaRPr lang="ru-RU" sz="1800" smtClean="0">
              <a:solidFill>
                <a:srgbClr val="663300"/>
              </a:solidFill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/>
              <a:t>     Задачи: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Развитие нормативно-правовой базы.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Совершенствование научно-методического, информационного и технического обеспечения системы психологического сопровождения ОУ Кировского района.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Создание единой психологической службы, помогающей организовать эффективную преемственность и качественное взаимодействие ОУ Кировского района и всех субъектов образовательного пространства.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Объединение усилий заинтересованных ведомств и организаций для создания эффективной системы психологического сопровождения ОУ.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Разработка форм и методов социального взаимодействия и партнерства учреждений по вопросам укрепления здоровья, психологической безопасности и повышения качества образования в ОУ Кировского района.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Разработка механизма содействия личностной зрелости выпускников ОУ.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Разработка системы сопровождения педагогического состава ОУ с целью снижения факторов риска, сохранения и укрепления здоровья и развития личностного и профессионального потенциала.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Формирование единого информационного пространства для ОУ Кировского района.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smtClean="0"/>
              <a:t>       Основные исполнители Проекта</a:t>
            </a:r>
            <a:endParaRPr lang="ru-RU" sz="1400" smtClean="0"/>
          </a:p>
          <a:p>
            <a:pPr>
              <a:lnSpc>
                <a:spcPct val="80000"/>
              </a:lnSpc>
            </a:pPr>
            <a:r>
              <a:rPr lang="ru-RU" sz="1400" smtClean="0"/>
              <a:t>МБОУ - Гимназия № 45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Психологи Кировского района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smtClean="0"/>
              <a:t>       Сроки реализации Проекта:</a:t>
            </a:r>
            <a:endParaRPr lang="ru-RU" sz="1400" smtClean="0"/>
          </a:p>
          <a:p>
            <a:pPr>
              <a:lnSpc>
                <a:spcPct val="80000"/>
              </a:lnSpc>
            </a:pPr>
            <a:r>
              <a:rPr lang="ru-RU" sz="1400" smtClean="0"/>
              <a:t>2013-2018 годы</a:t>
            </a: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5"/>
          <p:cNvSpPr>
            <a:spLocks noChangeArrowheads="1"/>
          </p:cNvSpPr>
          <p:nvPr/>
        </p:nvSpPr>
        <p:spPr bwMode="auto">
          <a:xfrm>
            <a:off x="323850" y="304800"/>
            <a:ext cx="8496300" cy="616585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2800" b="1">
                <a:solidFill>
                  <a:srgbClr val="663300"/>
                </a:solidFill>
                <a:latin typeface="Verdana" pitchFamily="34" charset="0"/>
              </a:rPr>
              <a:t>Достижение инновационной цели</a:t>
            </a:r>
            <a:r>
              <a:rPr lang="ru-RU" sz="2800">
                <a:latin typeface="Verdana" pitchFamily="34" charset="0"/>
              </a:rPr>
              <a:t> требует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>
                <a:latin typeface="Verdana" pitchFamily="34" charset="0"/>
              </a:rPr>
              <a:t> интеграции всех педагогических ресурсов школы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>
                <a:latin typeface="Verdana" pitchFamily="34" charset="0"/>
              </a:rPr>
              <a:t> и согласованной реализации основных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400">
                <a:latin typeface="Verdana" pitchFamily="34" charset="0"/>
              </a:rPr>
              <a:t>учебных программ,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400">
                <a:latin typeface="Verdana" pitchFamily="34" charset="0"/>
              </a:rPr>
              <a:t>воспитательных программ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400">
                <a:latin typeface="Verdana" pitchFamily="34" charset="0"/>
              </a:rPr>
              <a:t>и программ дополнительного образования</a:t>
            </a:r>
          </a:p>
        </p:txBody>
      </p:sp>
    </p:spTree>
  </p:cSld>
  <p:clrMapOvr>
    <a:masterClrMapping/>
  </p:clrMapOvr>
  <p:transition spd="slow" advTm="6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CC33"/>
            </a:gs>
            <a:gs pos="100000">
              <a:srgbClr val="0066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4762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НАПРАВЛЕНИЯ</a:t>
            </a:r>
            <a:br>
              <a:rPr lang="ru-RU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РЕАЛИЗАЦИИ ПРОЕКТА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060575"/>
            <a:ext cx="8640763" cy="1752600"/>
          </a:xfrm>
        </p:spPr>
        <p:txBody>
          <a:bodyPr/>
          <a:lstStyle/>
          <a:p>
            <a:pPr marL="82550" indent="-82550" algn="l" eaLnBrk="1" hangingPunct="1">
              <a:buFontTx/>
              <a:buAutoNum type="arabicPeriod"/>
            </a:pPr>
            <a:r>
              <a:rPr lang="ru-RU" b="1" smtClean="0"/>
              <a:t>Здоровье образовательной атмосферы - </a:t>
            </a:r>
            <a:r>
              <a:rPr lang="ru-RU" smtClean="0"/>
              <a:t> </a:t>
            </a:r>
            <a:r>
              <a:rPr lang="ru-RU" sz="2000" b="1" smtClean="0"/>
              <a:t>климат взаимного доверия и уважения</a:t>
            </a:r>
            <a:r>
              <a:rPr lang="ru-RU" sz="2000" smtClean="0"/>
              <a:t> </a:t>
            </a:r>
          </a:p>
          <a:p>
            <a:pPr marL="82550" indent="-82550" eaLnBrk="1" hangingPunct="1"/>
            <a:endParaRPr lang="ru-RU" sz="2000" smtClean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79388" y="3213100"/>
            <a:ext cx="89646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>
              <a:spcBef>
                <a:spcPct val="20000"/>
              </a:spcBef>
              <a:tabLst>
                <a:tab pos="179388" algn="l"/>
              </a:tabLst>
            </a:pPr>
            <a:r>
              <a:rPr lang="ru-RU" sz="3200" b="1"/>
              <a:t>2. Здоровье образовательного процесса</a:t>
            </a:r>
            <a:r>
              <a:rPr lang="ru-RU" sz="3200"/>
              <a:t> -  </a:t>
            </a:r>
            <a:r>
              <a:rPr lang="ru-RU" sz="2000" b="1"/>
              <a:t>ориентирован на жизненные цели и интересы участников</a:t>
            </a:r>
            <a:r>
              <a:rPr lang="ru-RU" b="1"/>
              <a:t>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0825" y="4292600"/>
            <a:ext cx="88931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>
              <a:spcBef>
                <a:spcPct val="20000"/>
              </a:spcBef>
            </a:pPr>
            <a:r>
              <a:rPr lang="ru-RU" sz="3200" b="1"/>
              <a:t>3. Установление эффективных взаимоотношений между субъектами ОП </a:t>
            </a:r>
            <a:r>
              <a:rPr lang="ru-RU" sz="2000" b="1"/>
              <a:t>(Родитель-Ученик-Учитель).</a:t>
            </a:r>
            <a:r>
              <a:rPr lang="ru-RU" sz="2000"/>
              <a:t> </a:t>
            </a:r>
          </a:p>
          <a:p>
            <a:pPr marL="179388" algn="ctr">
              <a:spcBef>
                <a:spcPct val="20000"/>
              </a:spcBef>
            </a:pPr>
            <a:endParaRPr lang="ru-RU" sz="2000"/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21507" grpId="0" build="p"/>
      <p:bldP spid="21508" grpId="0"/>
      <p:bldP spid="215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РЕЗУЛЬТАТЫ</a:t>
            </a: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ИССЛЕДОВАНИЙ ПСИХОЛОГИЧЕСКОЙ БЕЗОПАСНОСТИ В МАОУ – Гимназии № 45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49323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62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0" y="4365625"/>
          <a:ext cx="4932363" cy="2016125"/>
        </p:xfrm>
        <a:graphic>
          <a:graphicData uri="http://schemas.openxmlformats.org/presentationml/2006/ole">
            <p:oleObj spid="_x0000_s23562" name="Диаграмма" r:id="rId4" imgW="6296101" imgH="2724170" progId="Excel.Chart.8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3851275" y="2708275"/>
          <a:ext cx="4681538" cy="2887663"/>
        </p:xfrm>
        <a:graphic>
          <a:graphicData uri="http://schemas.openxmlformats.org/presentationml/2006/ole">
            <p:oleObj spid="_x0000_s23560" name="Диаграмма" r:id="rId5" imgW="8848662" imgH="5457787" progId="Excel.Chart.8">
              <p:embed/>
            </p:oleObj>
          </a:graphicData>
        </a:graphic>
      </p:graphicFrame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35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35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OleChart spid="23562" grpId="0"/>
      <p:bldOleChart spid="23560" grpId="0"/>
      <p:bldOleChart spid="235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486400" cy="3429000"/>
          </a:xfrm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060575"/>
            <a:ext cx="6011862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9" name="Object 3"/>
          <p:cNvGraphicFramePr>
            <a:graphicFrameLocks noChangeAspect="1"/>
          </p:cNvGraphicFramePr>
          <p:nvPr>
            <p:ph idx="1"/>
          </p:nvPr>
        </p:nvGraphicFramePr>
        <p:xfrm>
          <a:off x="0" y="4133850"/>
          <a:ext cx="6296025" cy="2724150"/>
        </p:xfrm>
        <a:graphic>
          <a:graphicData uri="http://schemas.openxmlformats.org/presentationml/2006/ole">
            <p:oleObj spid="_x0000_s24579" name="Диаграмма" r:id="rId5" imgW="6296101" imgH="2724170" progId="Excel.Chart.8">
              <p:embed/>
            </p:oleObj>
          </a:graphicData>
        </a:graphic>
      </p:graphicFrame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45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4579" grpId="0"/>
      <p:bldOleChart spid="24579" grpId="1"/>
      <p:bldOleChart spid="2457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ЗАЩИЩЕННОСТЬ ПЕДАГОГОВ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81075"/>
            <a:ext cx="3983038" cy="2489200"/>
          </a:xfrm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557338"/>
            <a:ext cx="36734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6575" y="2205038"/>
            <a:ext cx="35274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403225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4545013"/>
            <a:ext cx="680402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97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4000" smtClean="0"/>
              <a:t>ЗАЩИЩЕННОСТЬ УЧАЩИХСЯ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0" y="1484313"/>
          <a:ext cx="3544888" cy="2185987"/>
        </p:xfrm>
        <a:graphic>
          <a:graphicData uri="http://schemas.openxmlformats.org/presentationml/2006/ole">
            <p:oleObj spid="_x0000_s28675" name="Диаграмма" r:id="rId3" imgW="8848662" imgH="5457787" progId="Excel.Chart.8">
              <p:embed/>
            </p:oleObj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5599113" y="1125538"/>
          <a:ext cx="3544887" cy="2185987"/>
        </p:xfrm>
        <a:graphic>
          <a:graphicData uri="http://schemas.openxmlformats.org/presentationml/2006/ole">
            <p:oleObj spid="_x0000_s28681" name="Диаграмма" r:id="rId4" imgW="8848662" imgH="5457787" progId="Excel.Chart.8">
              <p:embed/>
            </p:oleObj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0" y="4437063"/>
          <a:ext cx="3546475" cy="2187575"/>
        </p:xfrm>
        <a:graphic>
          <a:graphicData uri="http://schemas.openxmlformats.org/presentationml/2006/ole">
            <p:oleObj spid="_x0000_s28683" name="Диаграмма" r:id="rId5" imgW="8848662" imgH="5457787" progId="Excel.Chart.8">
              <p:embed/>
            </p:oleObj>
          </a:graphicData>
        </a:graphic>
      </p:graphicFrame>
      <p:sp>
        <p:nvSpPr>
          <p:cNvPr id="28689" name="Rectangle 6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90" name="Rectangle 7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91" name="Rectangle 8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8685" name="Object 13"/>
          <p:cNvGraphicFramePr>
            <a:graphicFrameLocks noChangeAspect="1"/>
          </p:cNvGraphicFramePr>
          <p:nvPr>
            <p:ph sz="quarter" idx="4"/>
          </p:nvPr>
        </p:nvGraphicFramePr>
        <p:xfrm>
          <a:off x="2555875" y="1341438"/>
          <a:ext cx="3546475" cy="2187575"/>
        </p:xfrm>
        <a:graphic>
          <a:graphicData uri="http://schemas.openxmlformats.org/presentationml/2006/ole">
            <p:oleObj spid="_x0000_s28685" name="Диаграмма" r:id="rId6" imgW="8848662" imgH="5457787" progId="Excel.Chart.8">
              <p:embed/>
            </p:oleObj>
          </a:graphicData>
        </a:graphic>
      </p:graphicFrame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3203575" y="3213100"/>
          <a:ext cx="5432425" cy="3351213"/>
        </p:xfrm>
        <a:graphic>
          <a:graphicData uri="http://schemas.openxmlformats.org/presentationml/2006/ole">
            <p:oleObj spid="_x0000_s28687" name="Диаграмма" r:id="rId7" imgW="8848662" imgH="5457787" progId="Excel.Chart.8">
              <p:embed/>
            </p:oleObj>
          </a:graphicData>
        </a:graphic>
      </p:graphicFrame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86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8675" grpId="0"/>
      <p:bldOleChart spid="28681" grpId="0"/>
      <p:bldOleChart spid="28683" grpId="0"/>
      <p:bldOleChart spid="28685" grpId="0"/>
      <p:bldOleChart spid="28687" grpId="0"/>
      <p:bldOleChart spid="28687" grpId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346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Wingdings</vt:lpstr>
      <vt:lpstr>DFKai-SB</vt:lpstr>
      <vt:lpstr>Оформление по умолчанию</vt:lpstr>
      <vt:lpstr>Диаграмма</vt:lpstr>
      <vt:lpstr>ФЭП АПК  и ПРО  ТЕМА  "ПСИХОЛОГИЧЕСКОЕ СОПРОВОЖДЕНИЕ  КАК ОСНОВОПОЛАГАЮЩИЙ  ФАКТОР ЗДОРОВЬЕСБЕРЕЖЕНИЯ  И ПСИХОЛОГИЧЕСКОЙ  БЕЗОПАСНОСТИ В ОУ "</vt:lpstr>
      <vt:lpstr>По оценкам Всемирной организации здравоохранения </vt:lpstr>
      <vt:lpstr>Цель: создать систему эффективного психологического сопровождения, способствующую укреплению психологического здоровья, профилактике психосоматических расстройств, разных форм дезадаптации и качественно повышающую личностный потенциал всех субъектов ОП.  </vt:lpstr>
      <vt:lpstr>Слайд 4</vt:lpstr>
      <vt:lpstr>НАПРАВЛЕНИЯ РЕАЛИЗАЦИИ ПРОЕКТА</vt:lpstr>
      <vt:lpstr>РЕЗУЛЬТАТЫ  ИССЛЕДОВАНИЙ ПСИХОЛОГИЧЕСКОЙ БЕЗОПАСНОСТИ В МАОУ – Гимназии № 45</vt:lpstr>
      <vt:lpstr>Слайд 7</vt:lpstr>
      <vt:lpstr>ЗАЩИЩЕННОСТЬ ПЕДАГОГОВ</vt:lpstr>
      <vt:lpstr>ЗАЩИЩЕННОСТЬ УЧАЩИХСЯ</vt:lpstr>
      <vt:lpstr>ЗАЩИЩЕННОСТЬ РОДИТЕЛЕЙ</vt:lpstr>
      <vt:lpstr>РЕЗУЛЬТАТЫ РАБОТЫ ПО ОРГАНИЗАЦИИ ПСИХОЛОГИЧЕСКОГО СОПРОВОЖДЕНИЯ ОУ КИРОВСКОГО РАЙОНА В 2012-2013 уч. Г.</vt:lpstr>
      <vt:lpstr>РАЙОННЫЙ «ШАГ В БУДУЩЕЕ» С МАГИСТРАНТАМИ ГУМАНИТАРНОГО УНИВЕРСИТЕТА</vt:lpstr>
      <vt:lpstr>РАЙОННАЯ КОНФЕРЕНЦИЯ  «ЮНЫЙ ПСИХОЛОГ»</vt:lpstr>
      <vt:lpstr>РАЙОННЫЕ КРУГЛЫЕ СТОЛЫ ДЛЯ УЧАЩИХСЯ ОУ КИРОВСКОГО РАЙОНА</vt:lpstr>
      <vt:lpstr>ГОРОДСКАЯ ПРАКТИЧЕСКАЯ КОНФЕРЕНЦИЯ «СОСТЕМНО-ДЕЯТЕЛЬНОСТНЫЙ ПОДХОД В ОРГАНИЗАЦИИ ПСИХОЛОГИЧЕСКОГО СОПРОВОЖДЕНИЯ ОУ: ОТ ТЕОРИИ К ПРАКТИКЕ»</vt:lpstr>
      <vt:lpstr>«Инновации в образовании» 2013 года </vt:lpstr>
      <vt:lpstr>РЕЗУЛЬТАТ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</dc:title>
  <dc:creator>Customer</dc:creator>
  <cp:lastModifiedBy>Admin</cp:lastModifiedBy>
  <cp:revision>10</cp:revision>
  <dcterms:created xsi:type="dcterms:W3CDTF">2009-03-21T19:40:36Z</dcterms:created>
  <dcterms:modified xsi:type="dcterms:W3CDTF">2013-06-17T07:56:08Z</dcterms:modified>
</cp:coreProperties>
</file>